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57"/>
  </p:notesMasterIdLst>
  <p:handoutMasterIdLst>
    <p:handoutMasterId r:id="rId58"/>
  </p:handoutMasterIdLst>
  <p:sldIdLst>
    <p:sldId id="256" r:id="rId5"/>
    <p:sldId id="257" r:id="rId6"/>
    <p:sldId id="258" r:id="rId7"/>
    <p:sldId id="261" r:id="rId8"/>
    <p:sldId id="288" r:id="rId9"/>
    <p:sldId id="263" r:id="rId10"/>
    <p:sldId id="289" r:id="rId11"/>
    <p:sldId id="290" r:id="rId12"/>
    <p:sldId id="313" r:id="rId13"/>
    <p:sldId id="314" r:id="rId14"/>
    <p:sldId id="315" r:id="rId15"/>
    <p:sldId id="316" r:id="rId16"/>
    <p:sldId id="317" r:id="rId17"/>
    <p:sldId id="318" r:id="rId18"/>
    <p:sldId id="325" r:id="rId19"/>
    <p:sldId id="320" r:id="rId20"/>
    <p:sldId id="321" r:id="rId21"/>
    <p:sldId id="322" r:id="rId22"/>
    <p:sldId id="323" r:id="rId23"/>
    <p:sldId id="324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26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9" r:id="rId41"/>
    <p:sldId id="300" r:id="rId42"/>
    <p:sldId id="301" r:id="rId43"/>
    <p:sldId id="302" r:id="rId44"/>
    <p:sldId id="298" r:id="rId45"/>
    <p:sldId id="304" r:id="rId46"/>
    <p:sldId id="305" r:id="rId47"/>
    <p:sldId id="306" r:id="rId48"/>
    <p:sldId id="307" r:id="rId49"/>
    <p:sldId id="303" r:id="rId50"/>
    <p:sldId id="308" r:id="rId51"/>
    <p:sldId id="309" r:id="rId52"/>
    <p:sldId id="310" r:id="rId53"/>
    <p:sldId id="311" r:id="rId54"/>
    <p:sldId id="312" r:id="rId55"/>
    <p:sldId id="262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7CAED6-80FB-417B-A9DE-FB68F5343B81}">
          <p14:sldIdLst>
            <p14:sldId id="256"/>
            <p14:sldId id="257"/>
            <p14:sldId id="258"/>
            <p14:sldId id="261"/>
            <p14:sldId id="288"/>
            <p14:sldId id="263"/>
            <p14:sldId id="289"/>
            <p14:sldId id="290"/>
          </p14:sldIdLst>
        </p14:section>
        <p14:section name="Penelitian Mandiri 3" id="{872EC01E-1F43-4A73-B047-BB95AA0210B9}">
          <p14:sldIdLst>
            <p14:sldId id="313"/>
            <p14:sldId id="314"/>
            <p14:sldId id="315"/>
            <p14:sldId id="316"/>
            <p14:sldId id="317"/>
            <p14:sldId id="318"/>
            <p14:sldId id="325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260"/>
          </p14:sldIdLst>
        </p14:section>
        <p14:section name="Penelitian Mandiri 1 &amp; 2" id="{580FAA01-7BA3-41CF-82E0-9BFA5B572629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298"/>
            <p14:sldId id="304"/>
            <p14:sldId id="305"/>
            <p14:sldId id="306"/>
            <p14:sldId id="307"/>
            <p14:sldId id="303"/>
            <p14:sldId id="308"/>
            <p14:sldId id="309"/>
            <p14:sldId id="310"/>
            <p14:sldId id="311"/>
            <p14:sldId id="312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64E9C-DC4B-4FCA-A45C-7A2A68ABF1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0C85100E-26AF-40B3-97DF-19C4EC3CCE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d-ID" cap="none" dirty="0"/>
            <a:t>Pendahuluan</a:t>
          </a:r>
          <a:endParaRPr lang="en-US" cap="none" dirty="0"/>
        </a:p>
      </dgm:t>
    </dgm:pt>
    <dgm:pt modelId="{83E371DD-FB17-4628-859D-A2979B7D3099}" type="parTrans" cxnId="{FD66337D-8FE8-48E6-BE0F-CFD328BEE42E}">
      <dgm:prSet/>
      <dgm:spPr/>
      <dgm:t>
        <a:bodyPr/>
        <a:lstStyle/>
        <a:p>
          <a:endParaRPr lang="en-US" sz="1800"/>
        </a:p>
      </dgm:t>
    </dgm:pt>
    <dgm:pt modelId="{8A672CE1-4528-44AE-9157-DA340C2CD5DB}" type="sibTrans" cxnId="{FD66337D-8FE8-48E6-BE0F-CFD328BEE42E}">
      <dgm:prSet/>
      <dgm:spPr/>
      <dgm:t>
        <a:bodyPr/>
        <a:lstStyle/>
        <a:p>
          <a:endParaRPr lang="en-US"/>
        </a:p>
      </dgm:t>
    </dgm:pt>
    <dgm:pt modelId="{69653324-E1E3-437C-A9D5-28B1353F64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d-ID" cap="none" dirty="0"/>
            <a:t>Metode</a:t>
          </a:r>
        </a:p>
      </dgm:t>
    </dgm:pt>
    <dgm:pt modelId="{F0466364-A484-4F50-8E01-C00666AA6B96}" type="parTrans" cxnId="{25667268-FED2-4149-B353-F16FED2D1A5A}">
      <dgm:prSet/>
      <dgm:spPr/>
      <dgm:t>
        <a:bodyPr/>
        <a:lstStyle/>
        <a:p>
          <a:endParaRPr lang="en-US" sz="1800"/>
        </a:p>
      </dgm:t>
    </dgm:pt>
    <dgm:pt modelId="{6F20977E-D589-4920-96AA-44AAF9391C6A}" type="sibTrans" cxnId="{25667268-FED2-4149-B353-F16FED2D1A5A}">
      <dgm:prSet/>
      <dgm:spPr/>
      <dgm:t>
        <a:bodyPr/>
        <a:lstStyle/>
        <a:p>
          <a:endParaRPr lang="en-US"/>
        </a:p>
      </dgm:t>
    </dgm:pt>
    <dgm:pt modelId="{7F8797D3-295D-45B0-9E28-F7696E313A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cap="none" dirty="0"/>
        </a:p>
      </dgm:t>
    </dgm:pt>
    <dgm:pt modelId="{2A0378C1-9628-41C6-B719-DFD7DD7C2513}" type="parTrans" cxnId="{B9DB5BF3-D3B4-4EF2-9219-9820EFCDD141}">
      <dgm:prSet/>
      <dgm:spPr/>
      <dgm:t>
        <a:bodyPr/>
        <a:lstStyle/>
        <a:p>
          <a:endParaRPr lang="en-US" sz="1800"/>
        </a:p>
      </dgm:t>
    </dgm:pt>
    <dgm:pt modelId="{BD09EA6A-7770-4233-AA60-BFF5DA55D6CE}" type="sibTrans" cxnId="{B9DB5BF3-D3B4-4EF2-9219-9820EFCDD141}">
      <dgm:prSet/>
      <dgm:spPr/>
      <dgm:t>
        <a:bodyPr/>
        <a:lstStyle/>
        <a:p>
          <a:endParaRPr lang="en-US"/>
        </a:p>
      </dgm:t>
    </dgm:pt>
    <dgm:pt modelId="{E3F9E5A9-51B2-43A8-8F03-9194571938CF}" type="pres">
      <dgm:prSet presAssocID="{7F564E9C-DC4B-4FCA-A45C-7A2A68ABF190}" presName="root" presStyleCnt="0">
        <dgm:presLayoutVars>
          <dgm:dir/>
          <dgm:resizeHandles val="exact"/>
        </dgm:presLayoutVars>
      </dgm:prSet>
      <dgm:spPr/>
    </dgm:pt>
    <dgm:pt modelId="{8929C738-FC34-44B7-BD7A-E6975C65F703}" type="pres">
      <dgm:prSet presAssocID="{0C85100E-26AF-40B3-97DF-19C4EC3CCEC0}" presName="compNode" presStyleCnt="0"/>
      <dgm:spPr/>
    </dgm:pt>
    <dgm:pt modelId="{D7FE9191-F345-41D1-BC78-A57FAC85C889}" type="pres">
      <dgm:prSet presAssocID="{0C85100E-26AF-40B3-97DF-19C4EC3CCEC0}" presName="iconBgRect" presStyleLbl="bgShp" presStyleIdx="0" presStyleCnt="3"/>
      <dgm:spPr/>
    </dgm:pt>
    <dgm:pt modelId="{8FF3ED10-1F7A-4228-8DBA-95ED52350852}" type="pres">
      <dgm:prSet presAssocID="{0C85100E-26AF-40B3-97DF-19C4EC3CC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DEEFA25E-941B-435D-9E6A-508386CFE47E}" type="pres">
      <dgm:prSet presAssocID="{0C85100E-26AF-40B3-97DF-19C4EC3CCEC0}" presName="spaceRect" presStyleCnt="0"/>
      <dgm:spPr/>
    </dgm:pt>
    <dgm:pt modelId="{54849521-B57C-45E5-AE0C-3EC2C0D4D0A2}" type="pres">
      <dgm:prSet presAssocID="{0C85100E-26AF-40B3-97DF-19C4EC3CCEC0}" presName="textRect" presStyleLbl="revTx" presStyleIdx="0" presStyleCnt="3">
        <dgm:presLayoutVars>
          <dgm:chMax val="1"/>
          <dgm:chPref val="1"/>
        </dgm:presLayoutVars>
      </dgm:prSet>
      <dgm:spPr/>
    </dgm:pt>
    <dgm:pt modelId="{0F6A2FC3-9E47-40CA-83F9-5B63CA09FDA8}" type="pres">
      <dgm:prSet presAssocID="{8A672CE1-4528-44AE-9157-DA340C2CD5DB}" presName="sibTrans" presStyleCnt="0"/>
      <dgm:spPr/>
    </dgm:pt>
    <dgm:pt modelId="{11E84AED-826F-45C8-83C4-91F1A078E1E0}" type="pres">
      <dgm:prSet presAssocID="{69653324-E1E3-437C-A9D5-28B1353F645A}" presName="compNode" presStyleCnt="0"/>
      <dgm:spPr/>
    </dgm:pt>
    <dgm:pt modelId="{CA2BB399-46B1-46DF-BB84-F602FEBB6E8F}" type="pres">
      <dgm:prSet presAssocID="{69653324-E1E3-437C-A9D5-28B1353F645A}" presName="iconBgRect" presStyleLbl="bgShp" presStyleIdx="1" presStyleCnt="3"/>
      <dgm:spPr/>
    </dgm:pt>
    <dgm:pt modelId="{D6853916-A787-4645-8300-F6B01D5465FD}" type="pres">
      <dgm:prSet presAssocID="{69653324-E1E3-437C-A9D5-28B1353F64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0F4B50A-E3EC-4DC1-8B67-BB5C3777405D}" type="pres">
      <dgm:prSet presAssocID="{69653324-E1E3-437C-A9D5-28B1353F645A}" presName="spaceRect" presStyleCnt="0"/>
      <dgm:spPr/>
    </dgm:pt>
    <dgm:pt modelId="{1236D849-CB48-479C-B013-12E41455C64A}" type="pres">
      <dgm:prSet presAssocID="{69653324-E1E3-437C-A9D5-28B1353F645A}" presName="textRect" presStyleLbl="revTx" presStyleIdx="1" presStyleCnt="3">
        <dgm:presLayoutVars>
          <dgm:chMax val="1"/>
          <dgm:chPref val="1"/>
        </dgm:presLayoutVars>
      </dgm:prSet>
      <dgm:spPr/>
    </dgm:pt>
    <dgm:pt modelId="{77E7D738-E9B1-4ED4-B593-EC450EE23F5E}" type="pres">
      <dgm:prSet presAssocID="{6F20977E-D589-4920-96AA-44AAF9391C6A}" presName="sibTrans" presStyleCnt="0"/>
      <dgm:spPr/>
    </dgm:pt>
    <dgm:pt modelId="{504F53A5-75F2-4237-863E-8BEA18033D97}" type="pres">
      <dgm:prSet presAssocID="{7F8797D3-295D-45B0-9E28-F7696E313AE3}" presName="compNode" presStyleCnt="0"/>
      <dgm:spPr/>
    </dgm:pt>
    <dgm:pt modelId="{1FBD15DA-15EC-437E-AD24-BB3FBA44188E}" type="pres">
      <dgm:prSet presAssocID="{7F8797D3-295D-45B0-9E28-F7696E313AE3}" presName="iconBgRect" presStyleLbl="bgShp" presStyleIdx="2" presStyleCnt="3"/>
      <dgm:spPr/>
    </dgm:pt>
    <dgm:pt modelId="{F978FA78-402E-430D-BD6D-B50543BC1779}" type="pres">
      <dgm:prSet presAssocID="{7F8797D3-295D-45B0-9E28-F7696E313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8E26FA69-DD6D-41A2-A1C3-C84664B3DEA9}" type="pres">
      <dgm:prSet presAssocID="{7F8797D3-295D-45B0-9E28-F7696E313AE3}" presName="spaceRect" presStyleCnt="0"/>
      <dgm:spPr/>
    </dgm:pt>
    <dgm:pt modelId="{1437B87F-714F-41BA-8ABB-43977D1FDD2E}" type="pres">
      <dgm:prSet presAssocID="{7F8797D3-295D-45B0-9E28-F7696E313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F79A2A-C397-458C-A3B4-D48F7182843D}" type="presOf" srcId="{7F564E9C-DC4B-4FCA-A45C-7A2A68ABF190}" destId="{E3F9E5A9-51B2-43A8-8F03-9194571938CF}" srcOrd="0" destOrd="0" presId="urn:microsoft.com/office/officeart/2018/5/layout/IconCircleLabelList"/>
    <dgm:cxn modelId="{25667268-FED2-4149-B353-F16FED2D1A5A}" srcId="{7F564E9C-DC4B-4FCA-A45C-7A2A68ABF190}" destId="{69653324-E1E3-437C-A9D5-28B1353F645A}" srcOrd="1" destOrd="0" parTransId="{F0466364-A484-4F50-8E01-C00666AA6B96}" sibTransId="{6F20977E-D589-4920-96AA-44AAF9391C6A}"/>
    <dgm:cxn modelId="{FD66337D-8FE8-48E6-BE0F-CFD328BEE42E}" srcId="{7F564E9C-DC4B-4FCA-A45C-7A2A68ABF190}" destId="{0C85100E-26AF-40B3-97DF-19C4EC3CCEC0}" srcOrd="0" destOrd="0" parTransId="{83E371DD-FB17-4628-859D-A2979B7D3099}" sibTransId="{8A672CE1-4528-44AE-9157-DA340C2CD5DB}"/>
    <dgm:cxn modelId="{66AF4AA0-077B-441F-8BCF-84949DFE4A4A}" type="presOf" srcId="{69653324-E1E3-437C-A9D5-28B1353F645A}" destId="{1236D849-CB48-479C-B013-12E41455C64A}" srcOrd="0" destOrd="0" presId="urn:microsoft.com/office/officeart/2018/5/layout/IconCircleLabelList"/>
    <dgm:cxn modelId="{89A64FA4-89F2-4CC0-9791-9B99DFBDFD94}" type="presOf" srcId="{0C85100E-26AF-40B3-97DF-19C4EC3CCEC0}" destId="{54849521-B57C-45E5-AE0C-3EC2C0D4D0A2}" srcOrd="0" destOrd="0" presId="urn:microsoft.com/office/officeart/2018/5/layout/IconCircleLabelList"/>
    <dgm:cxn modelId="{30BBCAE1-AA43-4AE4-A79A-B5150A5E89F9}" type="presOf" srcId="{7F8797D3-295D-45B0-9E28-F7696E313AE3}" destId="{1437B87F-714F-41BA-8ABB-43977D1FDD2E}" srcOrd="0" destOrd="0" presId="urn:microsoft.com/office/officeart/2018/5/layout/IconCircleLabelList"/>
    <dgm:cxn modelId="{B9DB5BF3-D3B4-4EF2-9219-9820EFCDD141}" srcId="{7F564E9C-DC4B-4FCA-A45C-7A2A68ABF190}" destId="{7F8797D3-295D-45B0-9E28-F7696E313AE3}" srcOrd="2" destOrd="0" parTransId="{2A0378C1-9628-41C6-B719-DFD7DD7C2513}" sibTransId="{BD09EA6A-7770-4233-AA60-BFF5DA55D6CE}"/>
    <dgm:cxn modelId="{046E5389-75CC-49E4-A852-97C2E7E6D226}" type="presParOf" srcId="{E3F9E5A9-51B2-43A8-8F03-9194571938CF}" destId="{8929C738-FC34-44B7-BD7A-E6975C65F703}" srcOrd="0" destOrd="0" presId="urn:microsoft.com/office/officeart/2018/5/layout/IconCircleLabelList"/>
    <dgm:cxn modelId="{38860D80-65A2-4FE3-A65F-086B501908CF}" type="presParOf" srcId="{8929C738-FC34-44B7-BD7A-E6975C65F703}" destId="{D7FE9191-F345-41D1-BC78-A57FAC85C889}" srcOrd="0" destOrd="0" presId="urn:microsoft.com/office/officeart/2018/5/layout/IconCircleLabelList"/>
    <dgm:cxn modelId="{15291291-59DE-4F27-AE8E-09905698A26B}" type="presParOf" srcId="{8929C738-FC34-44B7-BD7A-E6975C65F703}" destId="{8FF3ED10-1F7A-4228-8DBA-95ED52350852}" srcOrd="1" destOrd="0" presId="urn:microsoft.com/office/officeart/2018/5/layout/IconCircleLabelList"/>
    <dgm:cxn modelId="{D93A254D-2C2B-4E74-9B75-CFB868080C85}" type="presParOf" srcId="{8929C738-FC34-44B7-BD7A-E6975C65F703}" destId="{DEEFA25E-941B-435D-9E6A-508386CFE47E}" srcOrd="2" destOrd="0" presId="urn:microsoft.com/office/officeart/2018/5/layout/IconCircleLabelList"/>
    <dgm:cxn modelId="{A6870060-E9BF-4E45-B0B2-CE2FEB416253}" type="presParOf" srcId="{8929C738-FC34-44B7-BD7A-E6975C65F703}" destId="{54849521-B57C-45E5-AE0C-3EC2C0D4D0A2}" srcOrd="3" destOrd="0" presId="urn:microsoft.com/office/officeart/2018/5/layout/IconCircleLabelList"/>
    <dgm:cxn modelId="{80671972-08BA-4928-BC1F-B3133C587435}" type="presParOf" srcId="{E3F9E5A9-51B2-43A8-8F03-9194571938CF}" destId="{0F6A2FC3-9E47-40CA-83F9-5B63CA09FDA8}" srcOrd="1" destOrd="0" presId="urn:microsoft.com/office/officeart/2018/5/layout/IconCircleLabelList"/>
    <dgm:cxn modelId="{D51D2133-6F1D-4DF6-96E7-C6625A6BEED1}" type="presParOf" srcId="{E3F9E5A9-51B2-43A8-8F03-9194571938CF}" destId="{11E84AED-826F-45C8-83C4-91F1A078E1E0}" srcOrd="2" destOrd="0" presId="urn:microsoft.com/office/officeart/2018/5/layout/IconCircleLabelList"/>
    <dgm:cxn modelId="{F9245669-8D02-42CA-A21E-BA72A76391A2}" type="presParOf" srcId="{11E84AED-826F-45C8-83C4-91F1A078E1E0}" destId="{CA2BB399-46B1-46DF-BB84-F602FEBB6E8F}" srcOrd="0" destOrd="0" presId="urn:microsoft.com/office/officeart/2018/5/layout/IconCircleLabelList"/>
    <dgm:cxn modelId="{3E304E6E-CFA0-4E02-97C9-2358B1325747}" type="presParOf" srcId="{11E84AED-826F-45C8-83C4-91F1A078E1E0}" destId="{D6853916-A787-4645-8300-F6B01D5465FD}" srcOrd="1" destOrd="0" presId="urn:microsoft.com/office/officeart/2018/5/layout/IconCircleLabelList"/>
    <dgm:cxn modelId="{A3A558FB-B42D-4CD9-880D-C8970DD9B2CF}" type="presParOf" srcId="{11E84AED-826F-45C8-83C4-91F1A078E1E0}" destId="{20F4B50A-E3EC-4DC1-8B67-BB5C3777405D}" srcOrd="2" destOrd="0" presId="urn:microsoft.com/office/officeart/2018/5/layout/IconCircleLabelList"/>
    <dgm:cxn modelId="{4085BB99-4E4A-42E3-8624-72E8460B7F02}" type="presParOf" srcId="{11E84AED-826F-45C8-83C4-91F1A078E1E0}" destId="{1236D849-CB48-479C-B013-12E41455C64A}" srcOrd="3" destOrd="0" presId="urn:microsoft.com/office/officeart/2018/5/layout/IconCircleLabelList"/>
    <dgm:cxn modelId="{575C131A-D48A-429B-9E4C-1B1619D7306D}" type="presParOf" srcId="{E3F9E5A9-51B2-43A8-8F03-9194571938CF}" destId="{77E7D738-E9B1-4ED4-B593-EC450EE23F5E}" srcOrd="3" destOrd="0" presId="urn:microsoft.com/office/officeart/2018/5/layout/IconCircleLabelList"/>
    <dgm:cxn modelId="{8B3BABB7-9BE3-4CCA-A90F-E5EEF1A4BE2F}" type="presParOf" srcId="{E3F9E5A9-51B2-43A8-8F03-9194571938CF}" destId="{504F53A5-75F2-4237-863E-8BEA18033D97}" srcOrd="4" destOrd="0" presId="urn:microsoft.com/office/officeart/2018/5/layout/IconCircleLabelList"/>
    <dgm:cxn modelId="{38FDD328-2F4A-4403-9CE3-84E8C6AD81A2}" type="presParOf" srcId="{504F53A5-75F2-4237-863E-8BEA18033D97}" destId="{1FBD15DA-15EC-437E-AD24-BB3FBA44188E}" srcOrd="0" destOrd="0" presId="urn:microsoft.com/office/officeart/2018/5/layout/IconCircleLabelList"/>
    <dgm:cxn modelId="{C1E19D95-E19A-48D8-976F-1762354AC7D6}" type="presParOf" srcId="{504F53A5-75F2-4237-863E-8BEA18033D97}" destId="{F978FA78-402E-430D-BD6D-B50543BC1779}" srcOrd="1" destOrd="0" presId="urn:microsoft.com/office/officeart/2018/5/layout/IconCircleLabelList"/>
    <dgm:cxn modelId="{0BF6A35D-48A0-49CB-BFE7-DD9C3FBF1D73}" type="presParOf" srcId="{504F53A5-75F2-4237-863E-8BEA18033D97}" destId="{8E26FA69-DD6D-41A2-A1C3-C84664B3DEA9}" srcOrd="2" destOrd="0" presId="urn:microsoft.com/office/officeart/2018/5/layout/IconCircleLabelList"/>
    <dgm:cxn modelId="{36CE7DD6-956C-461B-94DF-658454BF2FDC}" type="presParOf" srcId="{504F53A5-75F2-4237-863E-8BEA18033D97}" destId="{1437B87F-714F-41BA-8ABB-43977D1FDD2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30AB7F-D361-47CC-95A5-2386267BC46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EE517D54-7CE8-433A-890D-841C874424CF}">
      <dgm:prSet phldrT="[Text]"/>
      <dgm:spPr/>
      <dgm:t>
        <a:bodyPr/>
        <a:lstStyle/>
        <a:p>
          <a:r>
            <a:rPr lang="id-ID" dirty="0"/>
            <a:t>Digunakan </a:t>
          </a:r>
          <a:r>
            <a:rPr lang="id-ID" dirty="0" err="1"/>
            <a:t>sample</a:t>
          </a:r>
          <a:r>
            <a:rPr lang="id-ID" dirty="0"/>
            <a:t> </a:t>
          </a:r>
          <a:r>
            <a:rPr lang="id-ID" dirty="0" err="1"/>
            <a:t>rates</a:t>
          </a:r>
          <a:r>
            <a:rPr lang="id-ID" dirty="0"/>
            <a:t> audio sebesar 48000 </a:t>
          </a:r>
          <a:r>
            <a:rPr lang="id-ID" dirty="0" err="1"/>
            <a:t>Hz</a:t>
          </a:r>
          <a:endParaRPr lang="id-ID" dirty="0"/>
        </a:p>
      </dgm:t>
    </dgm:pt>
    <dgm:pt modelId="{14A780EB-8C45-457A-AE7D-A343C3E9FD8F}" type="parTrans" cxnId="{A02BB6B4-5FEE-44AF-8B74-FA91CDCF4E9C}">
      <dgm:prSet/>
      <dgm:spPr/>
      <dgm:t>
        <a:bodyPr/>
        <a:lstStyle/>
        <a:p>
          <a:endParaRPr lang="id-ID"/>
        </a:p>
      </dgm:t>
    </dgm:pt>
    <dgm:pt modelId="{70741FE4-025E-415B-B555-ED6FB46FAD82}" type="sibTrans" cxnId="{A02BB6B4-5FEE-44AF-8B74-FA91CDCF4E9C}">
      <dgm:prSet/>
      <dgm:spPr/>
      <dgm:t>
        <a:bodyPr/>
        <a:lstStyle/>
        <a:p>
          <a:endParaRPr lang="id-ID"/>
        </a:p>
      </dgm:t>
    </dgm:pt>
    <dgm:pt modelId="{17DAAA4E-AD65-417A-B229-4747982D00DD}">
      <dgm:prSet phldrT="[Text]"/>
      <dgm:spPr/>
      <dgm:t>
        <a:bodyPr/>
        <a:lstStyle/>
        <a:p>
          <a:r>
            <a:rPr lang="id-ID" dirty="0"/>
            <a:t>Transformasi data =&gt; mel </a:t>
          </a:r>
          <a:r>
            <a:rPr lang="id-ID" dirty="0" err="1"/>
            <a:t>spectrogram</a:t>
          </a:r>
          <a:endParaRPr lang="id-ID" dirty="0"/>
        </a:p>
      </dgm:t>
    </dgm:pt>
    <dgm:pt modelId="{286335D4-1376-40CC-9638-8ED894ACB676}" type="parTrans" cxnId="{D0682533-7D3E-4B23-87A4-D8D208809190}">
      <dgm:prSet/>
      <dgm:spPr/>
      <dgm:t>
        <a:bodyPr/>
        <a:lstStyle/>
        <a:p>
          <a:endParaRPr lang="id-ID"/>
        </a:p>
      </dgm:t>
    </dgm:pt>
    <dgm:pt modelId="{D2135C90-2EEA-44D2-A4C8-9EAEFF5F4513}" type="sibTrans" cxnId="{D0682533-7D3E-4B23-87A4-D8D208809190}">
      <dgm:prSet/>
      <dgm:spPr/>
      <dgm:t>
        <a:bodyPr/>
        <a:lstStyle/>
        <a:p>
          <a:endParaRPr lang="id-ID"/>
        </a:p>
      </dgm:t>
    </dgm:pt>
    <dgm:pt modelId="{6F9209FB-A3D7-4F04-8337-AB74A93AA632}">
      <dgm:prSet phldrT="[Text]"/>
      <dgm:spPr/>
      <dgm:t>
        <a:bodyPr/>
        <a:lstStyle/>
        <a:p>
          <a:r>
            <a:rPr lang="id-ID" dirty="0"/>
            <a:t>Data </a:t>
          </a:r>
          <a:r>
            <a:rPr lang="id-ID" dirty="0" err="1"/>
            <a:t>Augmentasi</a:t>
          </a:r>
          <a:r>
            <a:rPr lang="id-ID" dirty="0"/>
            <a:t>:</a:t>
          </a:r>
        </a:p>
        <a:p>
          <a:r>
            <a:rPr lang="id-ID" dirty="0" err="1"/>
            <a:t>Shear</a:t>
          </a:r>
          <a:r>
            <a:rPr lang="id-ID" dirty="0"/>
            <a:t> &amp; </a:t>
          </a:r>
          <a:r>
            <a:rPr lang="id-ID" dirty="0" err="1"/>
            <a:t>zoom</a:t>
          </a:r>
          <a:r>
            <a:rPr lang="id-ID" dirty="0"/>
            <a:t> (0,2)</a:t>
          </a:r>
        </a:p>
      </dgm:t>
    </dgm:pt>
    <dgm:pt modelId="{079B2E63-6C6A-4ABE-ACBD-429381AF9BA8}" type="parTrans" cxnId="{7CFA2E53-4C2C-4C86-91F3-C1E6EF3F69B4}">
      <dgm:prSet/>
      <dgm:spPr/>
      <dgm:t>
        <a:bodyPr/>
        <a:lstStyle/>
        <a:p>
          <a:endParaRPr lang="id-ID"/>
        </a:p>
      </dgm:t>
    </dgm:pt>
    <dgm:pt modelId="{22EDD461-8BD9-4EB0-ACA5-4BA495B547D0}" type="sibTrans" cxnId="{7CFA2E53-4C2C-4C86-91F3-C1E6EF3F69B4}">
      <dgm:prSet/>
      <dgm:spPr/>
      <dgm:t>
        <a:bodyPr/>
        <a:lstStyle/>
        <a:p>
          <a:endParaRPr lang="id-ID"/>
        </a:p>
      </dgm:t>
    </dgm:pt>
    <dgm:pt modelId="{EF48017A-9363-4314-B7CE-F7718251F578}">
      <dgm:prSet phldrT="[Text]"/>
      <dgm:spPr/>
      <dgm:t>
        <a:bodyPr/>
        <a:lstStyle/>
        <a:p>
          <a:r>
            <a:rPr lang="id-ID" dirty="0"/>
            <a:t>Modeling</a:t>
          </a:r>
        </a:p>
      </dgm:t>
    </dgm:pt>
    <dgm:pt modelId="{FC397C47-7AE7-4E80-AAB9-D2DE9AA9176A}" type="parTrans" cxnId="{167161CB-08D9-4274-A713-944196411984}">
      <dgm:prSet/>
      <dgm:spPr/>
      <dgm:t>
        <a:bodyPr/>
        <a:lstStyle/>
        <a:p>
          <a:endParaRPr lang="id-ID"/>
        </a:p>
      </dgm:t>
    </dgm:pt>
    <dgm:pt modelId="{92DBDEE5-92A3-4FDD-B9EF-3FD57CFCE397}" type="sibTrans" cxnId="{167161CB-08D9-4274-A713-944196411984}">
      <dgm:prSet/>
      <dgm:spPr/>
      <dgm:t>
        <a:bodyPr/>
        <a:lstStyle/>
        <a:p>
          <a:endParaRPr lang="id-ID"/>
        </a:p>
      </dgm:t>
    </dgm:pt>
    <dgm:pt modelId="{DDE95C34-AB41-474B-9D5D-CA85BA6F3731}">
      <dgm:prSet phldrT="[Text]"/>
      <dgm:spPr/>
      <dgm:t>
        <a:bodyPr/>
        <a:lstStyle/>
        <a:p>
          <a:r>
            <a:rPr lang="id-ID" dirty="0"/>
            <a:t>Pemotongan durasi sebesar 5 detik dan </a:t>
          </a:r>
          <a:r>
            <a:rPr lang="id-ID" dirty="0" err="1"/>
            <a:t>cleaning</a:t>
          </a:r>
          <a:r>
            <a:rPr lang="id-ID" dirty="0"/>
            <a:t> data (D dan E)</a:t>
          </a:r>
        </a:p>
      </dgm:t>
    </dgm:pt>
    <dgm:pt modelId="{05BBAC80-B9B3-4BC8-8331-38A744D778AB}" type="sibTrans" cxnId="{CDC96DA3-3635-4052-8C0E-5B7F14442ABA}">
      <dgm:prSet/>
      <dgm:spPr/>
      <dgm:t>
        <a:bodyPr/>
        <a:lstStyle/>
        <a:p>
          <a:endParaRPr lang="id-ID"/>
        </a:p>
      </dgm:t>
    </dgm:pt>
    <dgm:pt modelId="{A38FDB70-FF68-4266-9AC2-EF2B0E8CE940}" type="parTrans" cxnId="{CDC96DA3-3635-4052-8C0E-5B7F14442ABA}">
      <dgm:prSet/>
      <dgm:spPr/>
      <dgm:t>
        <a:bodyPr/>
        <a:lstStyle/>
        <a:p>
          <a:endParaRPr lang="id-ID"/>
        </a:p>
      </dgm:t>
    </dgm:pt>
    <dgm:pt modelId="{0CE99413-E055-4257-9ADD-682B3C57EC3C}" type="pres">
      <dgm:prSet presAssocID="{BA30AB7F-D361-47CC-95A5-2386267BC465}" presName="diagram" presStyleCnt="0">
        <dgm:presLayoutVars>
          <dgm:dir/>
          <dgm:resizeHandles val="exact"/>
        </dgm:presLayoutVars>
      </dgm:prSet>
      <dgm:spPr/>
    </dgm:pt>
    <dgm:pt modelId="{F453CD82-E920-4DDE-806B-99BB7E8910B3}" type="pres">
      <dgm:prSet presAssocID="{EE517D54-7CE8-433A-890D-841C874424CF}" presName="node" presStyleLbl="node1" presStyleIdx="0" presStyleCnt="5">
        <dgm:presLayoutVars>
          <dgm:bulletEnabled val="1"/>
        </dgm:presLayoutVars>
      </dgm:prSet>
      <dgm:spPr/>
    </dgm:pt>
    <dgm:pt modelId="{8404A99E-E362-4891-8C14-42AF442BCA08}" type="pres">
      <dgm:prSet presAssocID="{70741FE4-025E-415B-B555-ED6FB46FAD82}" presName="sibTrans" presStyleLbl="sibTrans2D1" presStyleIdx="0" presStyleCnt="4"/>
      <dgm:spPr/>
    </dgm:pt>
    <dgm:pt modelId="{1A8D0B3D-2B4E-490E-AAB5-FAD1523F83EB}" type="pres">
      <dgm:prSet presAssocID="{70741FE4-025E-415B-B555-ED6FB46FAD82}" presName="connectorText" presStyleLbl="sibTrans2D1" presStyleIdx="0" presStyleCnt="4"/>
      <dgm:spPr/>
    </dgm:pt>
    <dgm:pt modelId="{7F23D79C-EB4E-48CD-98B5-05EB56D26105}" type="pres">
      <dgm:prSet presAssocID="{DDE95C34-AB41-474B-9D5D-CA85BA6F3731}" presName="node" presStyleLbl="node1" presStyleIdx="1" presStyleCnt="5">
        <dgm:presLayoutVars>
          <dgm:bulletEnabled val="1"/>
        </dgm:presLayoutVars>
      </dgm:prSet>
      <dgm:spPr/>
    </dgm:pt>
    <dgm:pt modelId="{EE8306A1-8B68-418B-82BD-62C8E0387C17}" type="pres">
      <dgm:prSet presAssocID="{05BBAC80-B9B3-4BC8-8331-38A744D778AB}" presName="sibTrans" presStyleLbl="sibTrans2D1" presStyleIdx="1" presStyleCnt="4"/>
      <dgm:spPr/>
    </dgm:pt>
    <dgm:pt modelId="{58F009AF-58CF-49F4-85A1-8A47E2BC2C80}" type="pres">
      <dgm:prSet presAssocID="{05BBAC80-B9B3-4BC8-8331-38A744D778AB}" presName="connectorText" presStyleLbl="sibTrans2D1" presStyleIdx="1" presStyleCnt="4"/>
      <dgm:spPr/>
    </dgm:pt>
    <dgm:pt modelId="{D2B8ABFD-CED2-4E63-9B05-0E0C82595CE8}" type="pres">
      <dgm:prSet presAssocID="{17DAAA4E-AD65-417A-B229-4747982D00DD}" presName="node" presStyleLbl="node1" presStyleIdx="2" presStyleCnt="5">
        <dgm:presLayoutVars>
          <dgm:bulletEnabled val="1"/>
        </dgm:presLayoutVars>
      </dgm:prSet>
      <dgm:spPr/>
    </dgm:pt>
    <dgm:pt modelId="{22B03422-C7B2-47C9-92D8-D83E877AC000}" type="pres">
      <dgm:prSet presAssocID="{D2135C90-2EEA-44D2-A4C8-9EAEFF5F4513}" presName="sibTrans" presStyleLbl="sibTrans2D1" presStyleIdx="2" presStyleCnt="4"/>
      <dgm:spPr/>
    </dgm:pt>
    <dgm:pt modelId="{67EA2061-3D7D-4DD1-A4DF-C442580DE17F}" type="pres">
      <dgm:prSet presAssocID="{D2135C90-2EEA-44D2-A4C8-9EAEFF5F4513}" presName="connectorText" presStyleLbl="sibTrans2D1" presStyleIdx="2" presStyleCnt="4"/>
      <dgm:spPr/>
    </dgm:pt>
    <dgm:pt modelId="{520C4AC0-445B-4205-B391-DB8E4BE848B3}" type="pres">
      <dgm:prSet presAssocID="{6F9209FB-A3D7-4F04-8337-AB74A93AA632}" presName="node" presStyleLbl="node1" presStyleIdx="3" presStyleCnt="5">
        <dgm:presLayoutVars>
          <dgm:bulletEnabled val="1"/>
        </dgm:presLayoutVars>
      </dgm:prSet>
      <dgm:spPr/>
    </dgm:pt>
    <dgm:pt modelId="{4A07123A-4628-448D-9AD5-A4637CC84A4F}" type="pres">
      <dgm:prSet presAssocID="{22EDD461-8BD9-4EB0-ACA5-4BA495B547D0}" presName="sibTrans" presStyleLbl="sibTrans2D1" presStyleIdx="3" presStyleCnt="4"/>
      <dgm:spPr/>
    </dgm:pt>
    <dgm:pt modelId="{8C7DC008-7036-4A7E-97D4-C3847DE8658F}" type="pres">
      <dgm:prSet presAssocID="{22EDD461-8BD9-4EB0-ACA5-4BA495B547D0}" presName="connectorText" presStyleLbl="sibTrans2D1" presStyleIdx="3" presStyleCnt="4"/>
      <dgm:spPr/>
    </dgm:pt>
    <dgm:pt modelId="{9B0CC985-1CD6-4049-ABB1-A1E46841951E}" type="pres">
      <dgm:prSet presAssocID="{EF48017A-9363-4314-B7CE-F7718251F578}" presName="node" presStyleLbl="node1" presStyleIdx="4" presStyleCnt="5">
        <dgm:presLayoutVars>
          <dgm:bulletEnabled val="1"/>
        </dgm:presLayoutVars>
      </dgm:prSet>
      <dgm:spPr/>
    </dgm:pt>
  </dgm:ptLst>
  <dgm:cxnLst>
    <dgm:cxn modelId="{076B3117-14D0-40F6-A7FD-294EDA70BF3C}" type="presOf" srcId="{05BBAC80-B9B3-4BC8-8331-38A744D778AB}" destId="{58F009AF-58CF-49F4-85A1-8A47E2BC2C80}" srcOrd="1" destOrd="0" presId="urn:microsoft.com/office/officeart/2005/8/layout/process5"/>
    <dgm:cxn modelId="{D0682533-7D3E-4B23-87A4-D8D208809190}" srcId="{BA30AB7F-D361-47CC-95A5-2386267BC465}" destId="{17DAAA4E-AD65-417A-B229-4747982D00DD}" srcOrd="2" destOrd="0" parTransId="{286335D4-1376-40CC-9638-8ED894ACB676}" sibTransId="{D2135C90-2EEA-44D2-A4C8-9EAEFF5F4513}"/>
    <dgm:cxn modelId="{0A491E35-CA2F-4424-BD5F-5EF1DAD38578}" type="presOf" srcId="{EF48017A-9363-4314-B7CE-F7718251F578}" destId="{9B0CC985-1CD6-4049-ABB1-A1E46841951E}" srcOrd="0" destOrd="0" presId="urn:microsoft.com/office/officeart/2005/8/layout/process5"/>
    <dgm:cxn modelId="{33061838-8321-4F21-A96D-3335633E8A17}" type="presOf" srcId="{17DAAA4E-AD65-417A-B229-4747982D00DD}" destId="{D2B8ABFD-CED2-4E63-9B05-0E0C82595CE8}" srcOrd="0" destOrd="0" presId="urn:microsoft.com/office/officeart/2005/8/layout/process5"/>
    <dgm:cxn modelId="{229C8E66-72E3-4E50-A95D-48CA48851877}" type="presOf" srcId="{70741FE4-025E-415B-B555-ED6FB46FAD82}" destId="{8404A99E-E362-4891-8C14-42AF442BCA08}" srcOrd="0" destOrd="0" presId="urn:microsoft.com/office/officeart/2005/8/layout/process5"/>
    <dgm:cxn modelId="{91AFDF4C-ED91-4D23-B633-C114D1D60C8A}" type="presOf" srcId="{6F9209FB-A3D7-4F04-8337-AB74A93AA632}" destId="{520C4AC0-445B-4205-B391-DB8E4BE848B3}" srcOrd="0" destOrd="0" presId="urn:microsoft.com/office/officeart/2005/8/layout/process5"/>
    <dgm:cxn modelId="{7CFA2E53-4C2C-4C86-91F3-C1E6EF3F69B4}" srcId="{BA30AB7F-D361-47CC-95A5-2386267BC465}" destId="{6F9209FB-A3D7-4F04-8337-AB74A93AA632}" srcOrd="3" destOrd="0" parTransId="{079B2E63-6C6A-4ABE-ACBD-429381AF9BA8}" sibTransId="{22EDD461-8BD9-4EB0-ACA5-4BA495B547D0}"/>
    <dgm:cxn modelId="{CA00D656-68AE-41F0-B2F2-2D447FAF6CD5}" type="presOf" srcId="{05BBAC80-B9B3-4BC8-8331-38A744D778AB}" destId="{EE8306A1-8B68-418B-82BD-62C8E0387C17}" srcOrd="0" destOrd="0" presId="urn:microsoft.com/office/officeart/2005/8/layout/process5"/>
    <dgm:cxn modelId="{9721C277-12D3-4385-9396-92F04BEF4182}" type="presOf" srcId="{D2135C90-2EEA-44D2-A4C8-9EAEFF5F4513}" destId="{22B03422-C7B2-47C9-92D8-D83E877AC000}" srcOrd="0" destOrd="0" presId="urn:microsoft.com/office/officeart/2005/8/layout/process5"/>
    <dgm:cxn modelId="{019F418E-9D2C-48C4-A87A-0C202B96B098}" type="presOf" srcId="{22EDD461-8BD9-4EB0-ACA5-4BA495B547D0}" destId="{4A07123A-4628-448D-9AD5-A4637CC84A4F}" srcOrd="0" destOrd="0" presId="urn:microsoft.com/office/officeart/2005/8/layout/process5"/>
    <dgm:cxn modelId="{EF61E997-545C-4A61-8B4A-23F2F99C087D}" type="presOf" srcId="{DDE95C34-AB41-474B-9D5D-CA85BA6F3731}" destId="{7F23D79C-EB4E-48CD-98B5-05EB56D26105}" srcOrd="0" destOrd="0" presId="urn:microsoft.com/office/officeart/2005/8/layout/process5"/>
    <dgm:cxn modelId="{C2EB3A98-4CD2-4D10-801D-A755B6A6E27B}" type="presOf" srcId="{70741FE4-025E-415B-B555-ED6FB46FAD82}" destId="{1A8D0B3D-2B4E-490E-AAB5-FAD1523F83EB}" srcOrd="1" destOrd="0" presId="urn:microsoft.com/office/officeart/2005/8/layout/process5"/>
    <dgm:cxn modelId="{8068F99C-70F5-4DEE-AE9B-27411D4977A0}" type="presOf" srcId="{22EDD461-8BD9-4EB0-ACA5-4BA495B547D0}" destId="{8C7DC008-7036-4A7E-97D4-C3847DE8658F}" srcOrd="1" destOrd="0" presId="urn:microsoft.com/office/officeart/2005/8/layout/process5"/>
    <dgm:cxn modelId="{CDC96DA3-3635-4052-8C0E-5B7F14442ABA}" srcId="{BA30AB7F-D361-47CC-95A5-2386267BC465}" destId="{DDE95C34-AB41-474B-9D5D-CA85BA6F3731}" srcOrd="1" destOrd="0" parTransId="{A38FDB70-FF68-4266-9AC2-EF2B0E8CE940}" sibTransId="{05BBAC80-B9B3-4BC8-8331-38A744D778AB}"/>
    <dgm:cxn modelId="{A02BB6B4-5FEE-44AF-8B74-FA91CDCF4E9C}" srcId="{BA30AB7F-D361-47CC-95A5-2386267BC465}" destId="{EE517D54-7CE8-433A-890D-841C874424CF}" srcOrd="0" destOrd="0" parTransId="{14A780EB-8C45-457A-AE7D-A343C3E9FD8F}" sibTransId="{70741FE4-025E-415B-B555-ED6FB46FAD82}"/>
    <dgm:cxn modelId="{167161CB-08D9-4274-A713-944196411984}" srcId="{BA30AB7F-D361-47CC-95A5-2386267BC465}" destId="{EF48017A-9363-4314-B7CE-F7718251F578}" srcOrd="4" destOrd="0" parTransId="{FC397C47-7AE7-4E80-AAB9-D2DE9AA9176A}" sibTransId="{92DBDEE5-92A3-4FDD-B9EF-3FD57CFCE397}"/>
    <dgm:cxn modelId="{EA5B00D1-0031-456B-A29F-463F75E61273}" type="presOf" srcId="{BA30AB7F-D361-47CC-95A5-2386267BC465}" destId="{0CE99413-E055-4257-9ADD-682B3C57EC3C}" srcOrd="0" destOrd="0" presId="urn:microsoft.com/office/officeart/2005/8/layout/process5"/>
    <dgm:cxn modelId="{41EF3DDB-A9EA-4F08-965E-72DF22DB0365}" type="presOf" srcId="{EE517D54-7CE8-433A-890D-841C874424CF}" destId="{F453CD82-E920-4DDE-806B-99BB7E8910B3}" srcOrd="0" destOrd="0" presId="urn:microsoft.com/office/officeart/2005/8/layout/process5"/>
    <dgm:cxn modelId="{5C93A4FD-5119-4310-9812-9939B5AF234B}" type="presOf" srcId="{D2135C90-2EEA-44D2-A4C8-9EAEFF5F4513}" destId="{67EA2061-3D7D-4DD1-A4DF-C442580DE17F}" srcOrd="1" destOrd="0" presId="urn:microsoft.com/office/officeart/2005/8/layout/process5"/>
    <dgm:cxn modelId="{097070C3-9C96-4793-AD79-507A4D86E929}" type="presParOf" srcId="{0CE99413-E055-4257-9ADD-682B3C57EC3C}" destId="{F453CD82-E920-4DDE-806B-99BB7E8910B3}" srcOrd="0" destOrd="0" presId="urn:microsoft.com/office/officeart/2005/8/layout/process5"/>
    <dgm:cxn modelId="{D371BFD6-5170-42F9-9C07-83F4E997CCA5}" type="presParOf" srcId="{0CE99413-E055-4257-9ADD-682B3C57EC3C}" destId="{8404A99E-E362-4891-8C14-42AF442BCA08}" srcOrd="1" destOrd="0" presId="urn:microsoft.com/office/officeart/2005/8/layout/process5"/>
    <dgm:cxn modelId="{AF9FCA09-8962-4C26-B431-7EF6B1CBA6E3}" type="presParOf" srcId="{8404A99E-E362-4891-8C14-42AF442BCA08}" destId="{1A8D0B3D-2B4E-490E-AAB5-FAD1523F83EB}" srcOrd="0" destOrd="0" presId="urn:microsoft.com/office/officeart/2005/8/layout/process5"/>
    <dgm:cxn modelId="{02F62B00-928C-4F53-974A-D650ECCDD88B}" type="presParOf" srcId="{0CE99413-E055-4257-9ADD-682B3C57EC3C}" destId="{7F23D79C-EB4E-48CD-98B5-05EB56D26105}" srcOrd="2" destOrd="0" presId="urn:microsoft.com/office/officeart/2005/8/layout/process5"/>
    <dgm:cxn modelId="{EF6A9546-5F0B-4F94-BFA6-88BC9AE74BC2}" type="presParOf" srcId="{0CE99413-E055-4257-9ADD-682B3C57EC3C}" destId="{EE8306A1-8B68-418B-82BD-62C8E0387C17}" srcOrd="3" destOrd="0" presId="urn:microsoft.com/office/officeart/2005/8/layout/process5"/>
    <dgm:cxn modelId="{0438318B-ECAE-4B55-A8CD-292CE2FA2FA4}" type="presParOf" srcId="{EE8306A1-8B68-418B-82BD-62C8E0387C17}" destId="{58F009AF-58CF-49F4-85A1-8A47E2BC2C80}" srcOrd="0" destOrd="0" presId="urn:microsoft.com/office/officeart/2005/8/layout/process5"/>
    <dgm:cxn modelId="{1E3EFCDD-0415-4104-92D8-E6B21F113161}" type="presParOf" srcId="{0CE99413-E055-4257-9ADD-682B3C57EC3C}" destId="{D2B8ABFD-CED2-4E63-9B05-0E0C82595CE8}" srcOrd="4" destOrd="0" presId="urn:microsoft.com/office/officeart/2005/8/layout/process5"/>
    <dgm:cxn modelId="{10482C86-B067-4A1A-81C1-F11A06E36F4E}" type="presParOf" srcId="{0CE99413-E055-4257-9ADD-682B3C57EC3C}" destId="{22B03422-C7B2-47C9-92D8-D83E877AC000}" srcOrd="5" destOrd="0" presId="urn:microsoft.com/office/officeart/2005/8/layout/process5"/>
    <dgm:cxn modelId="{D14F14A2-1980-497A-BAB6-923C9F484BFA}" type="presParOf" srcId="{22B03422-C7B2-47C9-92D8-D83E877AC000}" destId="{67EA2061-3D7D-4DD1-A4DF-C442580DE17F}" srcOrd="0" destOrd="0" presId="urn:microsoft.com/office/officeart/2005/8/layout/process5"/>
    <dgm:cxn modelId="{78E03283-BE06-4605-97F1-A5FFC56BE51A}" type="presParOf" srcId="{0CE99413-E055-4257-9ADD-682B3C57EC3C}" destId="{520C4AC0-445B-4205-B391-DB8E4BE848B3}" srcOrd="6" destOrd="0" presId="urn:microsoft.com/office/officeart/2005/8/layout/process5"/>
    <dgm:cxn modelId="{795430BF-2D45-44DE-BCDD-B32E2EBF5982}" type="presParOf" srcId="{0CE99413-E055-4257-9ADD-682B3C57EC3C}" destId="{4A07123A-4628-448D-9AD5-A4637CC84A4F}" srcOrd="7" destOrd="0" presId="urn:microsoft.com/office/officeart/2005/8/layout/process5"/>
    <dgm:cxn modelId="{510FA0DA-D774-47D6-99D1-4FEAD9FC5B88}" type="presParOf" srcId="{4A07123A-4628-448D-9AD5-A4637CC84A4F}" destId="{8C7DC008-7036-4A7E-97D4-C3847DE8658F}" srcOrd="0" destOrd="0" presId="urn:microsoft.com/office/officeart/2005/8/layout/process5"/>
    <dgm:cxn modelId="{BE79D7FE-CA37-4A09-8340-003FD4657670}" type="presParOf" srcId="{0CE99413-E055-4257-9ADD-682B3C57EC3C}" destId="{9B0CC985-1CD6-4049-ABB1-A1E46841951E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E9191-F345-41D1-BC78-A57FAC85C889}">
      <dsp:nvSpPr>
        <dsp:cNvPr id="0" name=""/>
        <dsp:cNvSpPr/>
      </dsp:nvSpPr>
      <dsp:spPr>
        <a:xfrm>
          <a:off x="342463" y="694196"/>
          <a:ext cx="1064759" cy="10647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3ED10-1F7A-4228-8DBA-95ED52350852}">
      <dsp:nvSpPr>
        <dsp:cNvPr id="0" name=""/>
        <dsp:cNvSpPr/>
      </dsp:nvSpPr>
      <dsp:spPr>
        <a:xfrm>
          <a:off x="569379" y="92111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49521-B57C-45E5-AE0C-3EC2C0D4D0A2}">
      <dsp:nvSpPr>
        <dsp:cNvPr id="0" name=""/>
        <dsp:cNvSpPr/>
      </dsp:nvSpPr>
      <dsp:spPr>
        <a:xfrm>
          <a:off x="2089" y="2090603"/>
          <a:ext cx="1745507" cy="69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d-ID" sz="2500" kern="1200" cap="none" dirty="0"/>
            <a:t>Pendahuluan</a:t>
          </a:r>
          <a:endParaRPr lang="en-US" sz="2500" kern="1200" cap="none" dirty="0"/>
        </a:p>
      </dsp:txBody>
      <dsp:txXfrm>
        <a:off x="2089" y="2090603"/>
        <a:ext cx="1745507" cy="698203"/>
      </dsp:txXfrm>
    </dsp:sp>
    <dsp:sp modelId="{CA2BB399-46B1-46DF-BB84-F602FEBB6E8F}">
      <dsp:nvSpPr>
        <dsp:cNvPr id="0" name=""/>
        <dsp:cNvSpPr/>
      </dsp:nvSpPr>
      <dsp:spPr>
        <a:xfrm>
          <a:off x="2393435" y="694196"/>
          <a:ext cx="1064759" cy="1064759"/>
        </a:xfrm>
        <a:prstGeom prst="ellipse">
          <a:avLst/>
        </a:prstGeom>
        <a:solidFill>
          <a:schemeClr val="accent5">
            <a:hueOff val="5437504"/>
            <a:satOff val="-31742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53916-A787-4645-8300-F6B01D5465FD}">
      <dsp:nvSpPr>
        <dsp:cNvPr id="0" name=""/>
        <dsp:cNvSpPr/>
      </dsp:nvSpPr>
      <dsp:spPr>
        <a:xfrm>
          <a:off x="2620351" y="92111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6D849-CB48-479C-B013-12E41455C64A}">
      <dsp:nvSpPr>
        <dsp:cNvPr id="0" name=""/>
        <dsp:cNvSpPr/>
      </dsp:nvSpPr>
      <dsp:spPr>
        <a:xfrm>
          <a:off x="2053061" y="2090603"/>
          <a:ext cx="1745507" cy="69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d-ID" sz="2500" kern="1200" cap="none" dirty="0"/>
            <a:t>Metode</a:t>
          </a:r>
        </a:p>
      </dsp:txBody>
      <dsp:txXfrm>
        <a:off x="2053061" y="2090603"/>
        <a:ext cx="1745507" cy="698203"/>
      </dsp:txXfrm>
    </dsp:sp>
    <dsp:sp modelId="{1FBD15DA-15EC-437E-AD24-BB3FBA44188E}">
      <dsp:nvSpPr>
        <dsp:cNvPr id="0" name=""/>
        <dsp:cNvSpPr/>
      </dsp:nvSpPr>
      <dsp:spPr>
        <a:xfrm>
          <a:off x="4444407" y="694196"/>
          <a:ext cx="1064759" cy="1064759"/>
        </a:xfrm>
        <a:prstGeom prst="ellipse">
          <a:avLst/>
        </a:prstGeom>
        <a:solidFill>
          <a:schemeClr val="accent5">
            <a:hueOff val="10875008"/>
            <a:satOff val="-63485"/>
            <a:lumOff val="-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8FA78-402E-430D-BD6D-B50543BC1779}">
      <dsp:nvSpPr>
        <dsp:cNvPr id="0" name=""/>
        <dsp:cNvSpPr/>
      </dsp:nvSpPr>
      <dsp:spPr>
        <a:xfrm>
          <a:off x="4671323" y="92111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7B87F-714F-41BA-8ABB-43977D1FDD2E}">
      <dsp:nvSpPr>
        <dsp:cNvPr id="0" name=""/>
        <dsp:cNvSpPr/>
      </dsp:nvSpPr>
      <dsp:spPr>
        <a:xfrm>
          <a:off x="4104033" y="2090603"/>
          <a:ext cx="1745507" cy="69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500" kern="1200" cap="none" dirty="0"/>
        </a:p>
      </dsp:txBody>
      <dsp:txXfrm>
        <a:off x="4104033" y="2090603"/>
        <a:ext cx="1745507" cy="698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3CD82-E920-4DDE-806B-99BB7E8910B3}">
      <dsp:nvSpPr>
        <dsp:cNvPr id="0" name=""/>
        <dsp:cNvSpPr/>
      </dsp:nvSpPr>
      <dsp:spPr>
        <a:xfrm>
          <a:off x="146065" y="2345"/>
          <a:ext cx="2521192" cy="1512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kern="1200" dirty="0"/>
            <a:t>Digunakan </a:t>
          </a:r>
          <a:r>
            <a:rPr lang="id-ID" sz="2200" kern="1200" dirty="0" err="1"/>
            <a:t>sample</a:t>
          </a:r>
          <a:r>
            <a:rPr lang="id-ID" sz="2200" kern="1200" dirty="0"/>
            <a:t> </a:t>
          </a:r>
          <a:r>
            <a:rPr lang="id-ID" sz="2200" kern="1200" dirty="0" err="1"/>
            <a:t>rates</a:t>
          </a:r>
          <a:r>
            <a:rPr lang="id-ID" sz="2200" kern="1200" dirty="0"/>
            <a:t> audio sebesar 48000 </a:t>
          </a:r>
          <a:r>
            <a:rPr lang="id-ID" sz="2200" kern="1200" dirty="0" err="1"/>
            <a:t>Hz</a:t>
          </a:r>
          <a:endParaRPr lang="id-ID" sz="2200" kern="1200" dirty="0"/>
        </a:p>
      </dsp:txBody>
      <dsp:txXfrm>
        <a:off x="190371" y="46651"/>
        <a:ext cx="2432580" cy="1424103"/>
      </dsp:txXfrm>
    </dsp:sp>
    <dsp:sp modelId="{8404A99E-E362-4891-8C14-42AF442BCA08}">
      <dsp:nvSpPr>
        <dsp:cNvPr id="0" name=""/>
        <dsp:cNvSpPr/>
      </dsp:nvSpPr>
      <dsp:spPr>
        <a:xfrm>
          <a:off x="2889122" y="446075"/>
          <a:ext cx="534492" cy="6252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>
        <a:off x="2889122" y="571126"/>
        <a:ext cx="374144" cy="375153"/>
      </dsp:txXfrm>
    </dsp:sp>
    <dsp:sp modelId="{7F23D79C-EB4E-48CD-98B5-05EB56D26105}">
      <dsp:nvSpPr>
        <dsp:cNvPr id="0" name=""/>
        <dsp:cNvSpPr/>
      </dsp:nvSpPr>
      <dsp:spPr>
        <a:xfrm>
          <a:off x="3675735" y="2345"/>
          <a:ext cx="2521192" cy="1512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kern="1200" dirty="0"/>
            <a:t>Pemotongan durasi sebesar 5 detik dan </a:t>
          </a:r>
          <a:r>
            <a:rPr lang="id-ID" sz="2200" kern="1200" dirty="0" err="1"/>
            <a:t>cleaning</a:t>
          </a:r>
          <a:r>
            <a:rPr lang="id-ID" sz="2200" kern="1200" dirty="0"/>
            <a:t> data (D dan E)</a:t>
          </a:r>
        </a:p>
      </dsp:txBody>
      <dsp:txXfrm>
        <a:off x="3720041" y="46651"/>
        <a:ext cx="2432580" cy="1424103"/>
      </dsp:txXfrm>
    </dsp:sp>
    <dsp:sp modelId="{EE8306A1-8B68-418B-82BD-62C8E0387C17}">
      <dsp:nvSpPr>
        <dsp:cNvPr id="0" name=""/>
        <dsp:cNvSpPr/>
      </dsp:nvSpPr>
      <dsp:spPr>
        <a:xfrm>
          <a:off x="6418792" y="446075"/>
          <a:ext cx="534492" cy="6252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>
        <a:off x="6418792" y="571126"/>
        <a:ext cx="374144" cy="375153"/>
      </dsp:txXfrm>
    </dsp:sp>
    <dsp:sp modelId="{D2B8ABFD-CED2-4E63-9B05-0E0C82595CE8}">
      <dsp:nvSpPr>
        <dsp:cNvPr id="0" name=""/>
        <dsp:cNvSpPr/>
      </dsp:nvSpPr>
      <dsp:spPr>
        <a:xfrm>
          <a:off x="7205404" y="2345"/>
          <a:ext cx="2521192" cy="1512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kern="1200" dirty="0"/>
            <a:t>Transformasi data =&gt; mel </a:t>
          </a:r>
          <a:r>
            <a:rPr lang="id-ID" sz="2200" kern="1200" dirty="0" err="1"/>
            <a:t>spectrogram</a:t>
          </a:r>
          <a:endParaRPr lang="id-ID" sz="2200" kern="1200" dirty="0"/>
        </a:p>
      </dsp:txBody>
      <dsp:txXfrm>
        <a:off x="7249710" y="46651"/>
        <a:ext cx="2432580" cy="1424103"/>
      </dsp:txXfrm>
    </dsp:sp>
    <dsp:sp modelId="{22B03422-C7B2-47C9-92D8-D83E877AC000}">
      <dsp:nvSpPr>
        <dsp:cNvPr id="0" name=""/>
        <dsp:cNvSpPr/>
      </dsp:nvSpPr>
      <dsp:spPr>
        <a:xfrm rot="5400000">
          <a:off x="8198754" y="1691544"/>
          <a:ext cx="534492" cy="6252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 rot="-5400000">
        <a:off x="8278424" y="1736925"/>
        <a:ext cx="375153" cy="374144"/>
      </dsp:txXfrm>
    </dsp:sp>
    <dsp:sp modelId="{520C4AC0-445B-4205-B391-DB8E4BE848B3}">
      <dsp:nvSpPr>
        <dsp:cNvPr id="0" name=""/>
        <dsp:cNvSpPr/>
      </dsp:nvSpPr>
      <dsp:spPr>
        <a:xfrm>
          <a:off x="7205404" y="2523538"/>
          <a:ext cx="2521192" cy="1512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kern="1200" dirty="0"/>
            <a:t>Data </a:t>
          </a:r>
          <a:r>
            <a:rPr lang="id-ID" sz="2200" kern="1200" dirty="0" err="1"/>
            <a:t>Augmentasi</a:t>
          </a:r>
          <a:r>
            <a:rPr lang="id-ID" sz="2200" kern="1200" dirty="0"/>
            <a:t>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kern="1200" dirty="0" err="1"/>
            <a:t>Shear</a:t>
          </a:r>
          <a:r>
            <a:rPr lang="id-ID" sz="2200" kern="1200" dirty="0"/>
            <a:t> &amp; </a:t>
          </a:r>
          <a:r>
            <a:rPr lang="id-ID" sz="2200" kern="1200" dirty="0" err="1"/>
            <a:t>zoom</a:t>
          </a:r>
          <a:r>
            <a:rPr lang="id-ID" sz="2200" kern="1200" dirty="0"/>
            <a:t> (0,2)</a:t>
          </a:r>
        </a:p>
      </dsp:txBody>
      <dsp:txXfrm>
        <a:off x="7249710" y="2567844"/>
        <a:ext cx="2432580" cy="1424103"/>
      </dsp:txXfrm>
    </dsp:sp>
    <dsp:sp modelId="{4A07123A-4628-448D-9AD5-A4637CC84A4F}">
      <dsp:nvSpPr>
        <dsp:cNvPr id="0" name=""/>
        <dsp:cNvSpPr/>
      </dsp:nvSpPr>
      <dsp:spPr>
        <a:xfrm rot="10800000">
          <a:off x="6449047" y="2967268"/>
          <a:ext cx="534492" cy="6252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 rot="10800000">
        <a:off x="6609395" y="3092319"/>
        <a:ext cx="374144" cy="375153"/>
      </dsp:txXfrm>
    </dsp:sp>
    <dsp:sp modelId="{9B0CC985-1CD6-4049-ABB1-A1E46841951E}">
      <dsp:nvSpPr>
        <dsp:cNvPr id="0" name=""/>
        <dsp:cNvSpPr/>
      </dsp:nvSpPr>
      <dsp:spPr>
        <a:xfrm>
          <a:off x="3675735" y="2523538"/>
          <a:ext cx="2521192" cy="1512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kern="1200" dirty="0"/>
            <a:t>Modeling</a:t>
          </a:r>
        </a:p>
      </dsp:txBody>
      <dsp:txXfrm>
        <a:off x="3720041" y="2567844"/>
        <a:ext cx="2432580" cy="1424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5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sv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cD3DetdZT6VtNrnPA8gFK4E2WJcLYP_t/view?usp=sha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Autofit/>
          </a:bodyPr>
          <a:lstStyle/>
          <a:p>
            <a:r>
              <a:rPr lang="id-ID" sz="3200" cap="none" dirty="0"/>
              <a:t>Implementasi Transfer </a:t>
            </a:r>
            <a:r>
              <a:rPr lang="id-ID" sz="3200" cap="none" dirty="0" err="1"/>
              <a:t>Learning</a:t>
            </a:r>
            <a:r>
              <a:rPr lang="id-ID" sz="3200" cap="none" dirty="0"/>
              <a:t> pada </a:t>
            </a:r>
            <a:r>
              <a:rPr lang="id-ID" sz="3200" cap="none" dirty="0" err="1"/>
              <a:t>Deep</a:t>
            </a:r>
            <a:r>
              <a:rPr lang="id-ID" sz="3200" cap="none" dirty="0"/>
              <a:t> Neural Network Untuk Identifikasi Suara Burung di Pulau Sumatera</a:t>
            </a:r>
            <a:endParaRPr lang="en-US" sz="32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 fontScale="92500" lnSpcReduction="20000"/>
          </a:bodyPr>
          <a:lstStyle/>
          <a:p>
            <a:r>
              <a:rPr lang="id-ID" sz="2000" dirty="0"/>
              <a:t>Ardika Satria | NIM 20920005</a:t>
            </a:r>
            <a:br>
              <a:rPr lang="en-US" sz="2000" dirty="0"/>
            </a:br>
            <a:r>
              <a:rPr lang="id-ID" sz="2000" dirty="0"/>
              <a:t>Penelitian Mandiri 1,2 dan 3</a:t>
            </a:r>
            <a:endParaRPr lang="en-US" sz="2000" dirty="0"/>
          </a:p>
        </p:txBody>
      </p:sp>
      <p:pic>
        <p:nvPicPr>
          <p:cNvPr id="7" name="Picture 6" descr="Man looking at landscape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8179-E769-42FE-9DE0-2034F6E4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Hasil dan Pembahasan : </a:t>
            </a:r>
            <a:r>
              <a:rPr lang="id-ID" dirty="0" err="1"/>
              <a:t>EfficientNet</a:t>
            </a:r>
            <a:r>
              <a:rPr lang="id-ID" dirty="0"/>
              <a:t> B0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72994-7418-461B-888C-4F133CA088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d-ID" dirty="0"/>
              <a:t>Akurasi dengan Optimalisasi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A0B2-5E3A-4F47-9772-AB012032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1" y="2057400"/>
            <a:ext cx="5005439" cy="4023360"/>
          </a:xfrm>
        </p:spPr>
        <p:txBody>
          <a:bodyPr/>
          <a:lstStyle/>
          <a:p>
            <a:r>
              <a:rPr lang="id-ID" dirty="0"/>
              <a:t>Akurasi dengan Optimalisasi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4E07D9-E739-45F6-8377-951D71A38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36" y="2546730"/>
            <a:ext cx="5615796" cy="336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10B0A4-E281-4D9C-AD38-BE1A14F0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3" y="2596346"/>
            <a:ext cx="5450078" cy="32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A5A4-B18B-425D-AE9F-2C76E715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EfficientNet</a:t>
            </a:r>
            <a:r>
              <a:rPr lang="id-ID" dirty="0"/>
              <a:t> B0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37791-4D6C-47C6-AA8C-791516C54E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d-ID" dirty="0" err="1"/>
              <a:t>Loss</a:t>
            </a:r>
            <a:r>
              <a:rPr lang="id-ID" dirty="0"/>
              <a:t> dengan Optimalisasi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8EEB4-B3C9-43F4-8640-64FB5FEAC8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 err="1"/>
              <a:t>Loss</a:t>
            </a:r>
            <a:r>
              <a:rPr lang="id-ID" dirty="0"/>
              <a:t> dengan Optimalisasi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56AC5-61C0-41AA-BBAC-2123BEF1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40" y="2508442"/>
            <a:ext cx="5673560" cy="33973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7EDA90C-7EAD-4260-BEA0-7850D3AD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8891"/>
            <a:ext cx="5734712" cy="339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3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72B2-FDC3-4461-AEB0-0C04B13E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EfficientNet</a:t>
            </a:r>
            <a:r>
              <a:rPr lang="id-ID" dirty="0"/>
              <a:t> B0 : </a:t>
            </a:r>
            <a:r>
              <a:rPr lang="id-ID" dirty="0" err="1"/>
              <a:t>Confussion</a:t>
            </a:r>
            <a:r>
              <a:rPr lang="id-ID" dirty="0"/>
              <a:t> Matrix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57D357-FCB1-4538-ACB2-FC8D8AD714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2101754"/>
            <a:ext cx="5686038" cy="36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84A7F1-04C4-41AC-85BB-4A5AFD6D8D4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8" y="2101754"/>
            <a:ext cx="5686038" cy="36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4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85B3-CA6E-4272-B333-B6783731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EfficientNet</a:t>
            </a:r>
            <a:r>
              <a:rPr lang="id-ID" dirty="0"/>
              <a:t> B0 : AUC ROC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2E22CA-A680-4B63-84CC-02B44E4490C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35" y="2057399"/>
            <a:ext cx="5582295" cy="37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054979-EE96-45F0-A312-C3A3D9A8638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8" y="2009540"/>
            <a:ext cx="5582295" cy="37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30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E8D0-E8FE-4E39-94F2-EFF9DB1E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EfficientNet</a:t>
            </a:r>
            <a:r>
              <a:rPr lang="id-ID" dirty="0"/>
              <a:t> B0 : </a:t>
            </a:r>
            <a:r>
              <a:rPr lang="id-ID" dirty="0" err="1"/>
              <a:t>Classification</a:t>
            </a:r>
            <a:r>
              <a:rPr lang="id-ID" dirty="0"/>
              <a:t> </a:t>
            </a:r>
            <a:r>
              <a:rPr lang="id-ID" dirty="0" err="1"/>
              <a:t>Report</a:t>
            </a:r>
            <a:endParaRPr lang="id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A1F706-ABAF-4480-8BAD-6E9ED3C83F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955" y="1946908"/>
            <a:ext cx="4562829" cy="363654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F3090-9843-41C6-A43B-895B78DD6D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4014" y="1965960"/>
            <a:ext cx="4404506" cy="36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0A3D-F9C4-409E-8C4D-A039C2BC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472" y="175260"/>
            <a:ext cx="9875520" cy="1356360"/>
          </a:xfrm>
        </p:spPr>
        <p:txBody>
          <a:bodyPr/>
          <a:lstStyle/>
          <a:p>
            <a:r>
              <a:rPr lang="id-ID" dirty="0"/>
              <a:t>Hasil dan Pembahasan: DenseNet169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ADEF553-C19A-4BE6-884D-83B6976D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21" y="2408944"/>
            <a:ext cx="64579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B5064C-E824-4E04-A1D7-FD76501DF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556" y="1965960"/>
            <a:ext cx="4668225" cy="403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307188-D98D-4C44-AC4A-1877F8907672}"/>
              </a:ext>
            </a:extLst>
          </p:cNvPr>
          <p:cNvSpPr txBox="1"/>
          <p:nvPr/>
        </p:nvSpPr>
        <p:spPr>
          <a:xfrm>
            <a:off x="9500528" y="1531620"/>
            <a:ext cx="25760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DenseNet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(Dense Convolutional Network) is an architecture that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focuses on making the deep learning networks go even deeper, but at the same time making them more efficient to train, by using shorter connections between the layers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965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0D6F-9C2B-4676-BB49-A45BC853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DenseNet169 : </a:t>
            </a:r>
            <a:r>
              <a:rPr lang="id-ID" dirty="0" err="1"/>
              <a:t>Accuracy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AF8B-6877-4226-9BEC-3544615A3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584201"/>
          </a:xfrm>
        </p:spPr>
        <p:txBody>
          <a:bodyPr/>
          <a:lstStyle/>
          <a:p>
            <a:r>
              <a:rPr lang="id-ID" dirty="0"/>
              <a:t>Akurasi dengan </a:t>
            </a:r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03731-61DD-410E-B808-0E6DE97D4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584200"/>
          </a:xfrm>
        </p:spPr>
        <p:txBody>
          <a:bodyPr/>
          <a:lstStyle/>
          <a:p>
            <a:r>
              <a:rPr lang="id-ID" dirty="0"/>
              <a:t>Akurasi dengan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0D5A71-3C96-4700-A33C-DA98C310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6" y="2666607"/>
            <a:ext cx="5540214" cy="32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558B43A-D787-4BB2-AE8D-C232718C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812" y="2691443"/>
            <a:ext cx="5540214" cy="32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25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6D9-DEBD-48BD-8039-BD875017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DenseNet</a:t>
            </a:r>
            <a:r>
              <a:rPr lang="id-ID" dirty="0"/>
              <a:t> : Model </a:t>
            </a:r>
            <a:r>
              <a:rPr lang="id-ID" dirty="0" err="1"/>
              <a:t>Loss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3559-E1DA-431F-882C-977C117F3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627743"/>
          </a:xfrm>
        </p:spPr>
        <p:txBody>
          <a:bodyPr/>
          <a:lstStyle/>
          <a:p>
            <a:r>
              <a:rPr lang="id-ID" dirty="0" err="1"/>
              <a:t>Loss</a:t>
            </a:r>
            <a:r>
              <a:rPr lang="id-ID" dirty="0"/>
              <a:t> dengan </a:t>
            </a:r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35936-9581-4968-B9D8-11BDAF0E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627743"/>
          </a:xfrm>
        </p:spPr>
        <p:txBody>
          <a:bodyPr/>
          <a:lstStyle/>
          <a:p>
            <a:r>
              <a:rPr lang="id-ID" dirty="0" err="1"/>
              <a:t>Loss</a:t>
            </a:r>
            <a:r>
              <a:rPr lang="id-ID" dirty="0"/>
              <a:t> dengan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4A0F0E-15DD-4D5D-B0B8-EA6C56FA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4" y="2449737"/>
            <a:ext cx="5740066" cy="34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F3EA05F-05A0-4304-84AD-742EBE680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70" y="2449736"/>
            <a:ext cx="5740066" cy="34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63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A7D36C7-64F1-4BD7-B989-3756F7AD8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47" y="2521130"/>
            <a:ext cx="6217346" cy="395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8F92B-04F0-4C31-BC21-AD69F337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DenseNet</a:t>
            </a:r>
            <a:r>
              <a:rPr lang="id-ID" dirty="0"/>
              <a:t> : </a:t>
            </a:r>
            <a:r>
              <a:rPr lang="id-ID" dirty="0" err="1"/>
              <a:t>Confussion</a:t>
            </a:r>
            <a:r>
              <a:rPr lang="id-ID" dirty="0"/>
              <a:t>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F24D-F328-4344-90C1-B478478B5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555172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B491F-EF10-41EA-A35C-6012E81B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555171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8B05071-E395-43E9-9D49-9325E44D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662" y="2543248"/>
            <a:ext cx="6217346" cy="395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47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EACE6-DBA8-4655-9D72-06B11176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DenseNet</a:t>
            </a:r>
            <a:r>
              <a:rPr lang="id-ID" dirty="0"/>
              <a:t> : </a:t>
            </a:r>
            <a:r>
              <a:rPr lang="id-ID" dirty="0" err="1"/>
              <a:t>Classification</a:t>
            </a:r>
            <a:r>
              <a:rPr lang="id-ID" dirty="0"/>
              <a:t> </a:t>
            </a:r>
            <a:r>
              <a:rPr lang="id-ID" dirty="0" err="1"/>
              <a:t>report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A043-371C-4331-9B03-0650C5A01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68087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1B6BA-40C0-4FB1-85E8-DC8B00158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656771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43171-73FC-49F6-B911-41177EA5F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67" y="2492201"/>
            <a:ext cx="4968240" cy="4115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688F14-690B-4880-9007-1EC0587C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93" y="2552470"/>
            <a:ext cx="4858102" cy="40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2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id-ID" dirty="0" err="1"/>
              <a:t>Outline</a:t>
            </a:r>
            <a:endParaRPr lang="en-US" dirty="0"/>
          </a:p>
        </p:txBody>
      </p:sp>
      <p:pic>
        <p:nvPicPr>
          <p:cNvPr id="7" name="Picture 6" descr="Woman on top of a hill">
            <a:extLst>
              <a:ext uri="{FF2B5EF4-FFF2-40B4-BE49-F238E27FC236}">
                <a16:creationId xmlns:a16="http://schemas.microsoft.com/office/drawing/2014/main" id="{5B1885B6-720E-4434-8EED-676D134293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60" r="1" b="1"/>
          <a:stretch/>
        </p:blipFill>
        <p:spPr>
          <a:xfrm>
            <a:off x="8310622" y="243840"/>
            <a:ext cx="3646837" cy="6377939"/>
          </a:xfrm>
          <a:prstGeom prst="rect">
            <a:avLst/>
          </a:prstGeom>
        </p:spPr>
      </p:pic>
      <p:graphicFrame>
        <p:nvGraphicFramePr>
          <p:cNvPr id="8" name="Content Placeholder 2" descr="Icon Bullets">
            <a:extLst>
              <a:ext uri="{FF2B5EF4-FFF2-40B4-BE49-F238E27FC236}">
                <a16:creationId xmlns:a16="http://schemas.microsoft.com/office/drawing/2014/main" id="{17D6049E-A122-4457-A905-9DF9C5FF9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471478"/>
              </p:ext>
            </p:extLst>
          </p:nvPr>
        </p:nvGraphicFramePr>
        <p:xfrm>
          <a:off x="668439" y="1287780"/>
          <a:ext cx="5851631" cy="3483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63FE0D5B-213F-4774-9D51-DAA05932EC0B}"/>
              </a:ext>
            </a:extLst>
          </p:cNvPr>
          <p:cNvSpPr/>
          <p:nvPr/>
        </p:nvSpPr>
        <p:spPr>
          <a:xfrm>
            <a:off x="1008813" y="4238403"/>
            <a:ext cx="1064759" cy="1064759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0875008"/>
              <a:satOff val="-63485"/>
              <a:lumOff val="-5097"/>
              <a:alphaOff val="0"/>
            </a:schemeClr>
          </a:fillRef>
          <a:effectRef idx="0">
            <a:schemeClr val="accent5">
              <a:hueOff val="10875008"/>
              <a:satOff val="-63485"/>
              <a:lumOff val="-5097"/>
              <a:alphaOff val="0"/>
            </a:schemeClr>
          </a:effectRef>
          <a:fontRef idx="minor"/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6136BC-F87D-4043-8DBD-3ACA36103C61}"/>
              </a:ext>
            </a:extLst>
          </p:cNvPr>
          <p:cNvSpPr/>
          <p:nvPr/>
        </p:nvSpPr>
        <p:spPr>
          <a:xfrm>
            <a:off x="3102657" y="4238403"/>
            <a:ext cx="1064759" cy="1064759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0875008"/>
              <a:satOff val="-63485"/>
              <a:lumOff val="-5097"/>
              <a:alphaOff val="0"/>
            </a:schemeClr>
          </a:fillRef>
          <a:effectRef idx="0">
            <a:schemeClr val="accent5">
              <a:hueOff val="10875008"/>
              <a:satOff val="-63485"/>
              <a:lumOff val="-5097"/>
              <a:alphaOff val="0"/>
            </a:schemeClr>
          </a:effectRef>
          <a:fontRef idx="minor"/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0740F5-FAB8-4A8E-B393-2094092A8382}"/>
              </a:ext>
            </a:extLst>
          </p:cNvPr>
          <p:cNvGrpSpPr/>
          <p:nvPr/>
        </p:nvGrpSpPr>
        <p:grpSpPr>
          <a:xfrm>
            <a:off x="2788787" y="5581008"/>
            <a:ext cx="1745507" cy="698203"/>
            <a:chOff x="4104033" y="2090603"/>
            <a:chExt cx="1745507" cy="6982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7502EB-C534-48B5-9CF4-93ABA362CD06}"/>
                </a:ext>
              </a:extLst>
            </p:cNvPr>
            <p:cNvSpPr/>
            <p:nvPr/>
          </p:nvSpPr>
          <p:spPr>
            <a:xfrm>
              <a:off x="4104033" y="2090603"/>
              <a:ext cx="1745507" cy="69820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416F57-96C6-499A-ADA5-80013C278B11}"/>
                </a:ext>
              </a:extLst>
            </p:cNvPr>
            <p:cNvSpPr txBox="1"/>
            <p:nvPr/>
          </p:nvSpPr>
          <p:spPr>
            <a:xfrm>
              <a:off x="4104033" y="2090603"/>
              <a:ext cx="1745507" cy="6982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d-ID" sz="2200" kern="1200" cap="none" dirty="0"/>
                <a:t>Hasil dan Pembahasan</a:t>
              </a:r>
              <a:endParaRPr lang="en-US" sz="2200" kern="1200" cap="none" dirty="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D9238483-42EF-4DBD-AFB3-27EF8971E865}"/>
              </a:ext>
            </a:extLst>
          </p:cNvPr>
          <p:cNvSpPr/>
          <p:nvPr/>
        </p:nvSpPr>
        <p:spPr>
          <a:xfrm>
            <a:off x="5097100" y="4238403"/>
            <a:ext cx="1064759" cy="1064759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0875008"/>
              <a:satOff val="-63485"/>
              <a:lumOff val="-5097"/>
              <a:alphaOff val="0"/>
            </a:schemeClr>
          </a:fillRef>
          <a:effectRef idx="0">
            <a:schemeClr val="accent5">
              <a:hueOff val="10875008"/>
              <a:satOff val="-63485"/>
              <a:lumOff val="-5097"/>
              <a:alphaOff val="0"/>
            </a:schemeClr>
          </a:effectRef>
          <a:fontRef idx="minor"/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14A9DC-9692-42D6-9CC7-9751F2BBE1F1}"/>
              </a:ext>
            </a:extLst>
          </p:cNvPr>
          <p:cNvGrpSpPr/>
          <p:nvPr/>
        </p:nvGrpSpPr>
        <p:grpSpPr>
          <a:xfrm>
            <a:off x="4783230" y="5581008"/>
            <a:ext cx="1745507" cy="698203"/>
            <a:chOff x="4104033" y="2090603"/>
            <a:chExt cx="1745507" cy="6982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BA02B-3704-4A4E-AA12-34CE8FC906D6}"/>
                </a:ext>
              </a:extLst>
            </p:cNvPr>
            <p:cNvSpPr/>
            <p:nvPr/>
          </p:nvSpPr>
          <p:spPr>
            <a:xfrm>
              <a:off x="4104033" y="2090603"/>
              <a:ext cx="1745507" cy="69820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D4C469-4479-4E31-AF70-4839EED701ED}"/>
                </a:ext>
              </a:extLst>
            </p:cNvPr>
            <p:cNvSpPr txBox="1"/>
            <p:nvPr/>
          </p:nvSpPr>
          <p:spPr>
            <a:xfrm>
              <a:off x="4104033" y="2090603"/>
              <a:ext cx="1745507" cy="6982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d-ID" sz="2200" kern="1200" cap="none" dirty="0"/>
                <a:t>Kesimpulan</a:t>
              </a:r>
              <a:endParaRPr lang="en-US" sz="2200" kern="1200" cap="none" dirty="0"/>
            </a:p>
          </p:txBody>
        </p:sp>
      </p:grpSp>
      <p:pic>
        <p:nvPicPr>
          <p:cNvPr id="18" name="Graphic 17" descr="Apple with solid fill">
            <a:extLst>
              <a:ext uri="{FF2B5EF4-FFF2-40B4-BE49-F238E27FC236}">
                <a16:creationId xmlns:a16="http://schemas.microsoft.com/office/drawing/2014/main" id="{FD637720-4968-45E9-8347-8E082FDE51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4562" y="4490431"/>
            <a:ext cx="612000" cy="612000"/>
          </a:xfrm>
          <a:prstGeom prst="rect">
            <a:avLst/>
          </a:prstGeom>
        </p:spPr>
      </p:pic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F188BD9A-E21A-4327-B52F-7BF3362C2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9036" y="4463899"/>
            <a:ext cx="612000" cy="612000"/>
          </a:xfrm>
          <a:prstGeom prst="rect">
            <a:avLst/>
          </a:prstGeom>
        </p:spPr>
      </p:pic>
      <p:pic>
        <p:nvPicPr>
          <p:cNvPr id="20" name="Graphic 19" descr="Blockchain with solid fill">
            <a:extLst>
              <a:ext uri="{FF2B5EF4-FFF2-40B4-BE49-F238E27FC236}">
                <a16:creationId xmlns:a16="http://schemas.microsoft.com/office/drawing/2014/main" id="{CB062CA3-6E5B-4AED-8ABB-9A1293F3AE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1019" y="4464782"/>
            <a:ext cx="612000" cy="61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84B278-34DA-4A4F-A4ED-5ECEC2AE44E8}"/>
              </a:ext>
            </a:extLst>
          </p:cNvPr>
          <p:cNvGrpSpPr/>
          <p:nvPr/>
        </p:nvGrpSpPr>
        <p:grpSpPr>
          <a:xfrm>
            <a:off x="668439" y="5634810"/>
            <a:ext cx="1745507" cy="698203"/>
            <a:chOff x="4104033" y="2090603"/>
            <a:chExt cx="1745507" cy="6982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883198-8E79-481D-81A5-B6B7A9921DB2}"/>
                </a:ext>
              </a:extLst>
            </p:cNvPr>
            <p:cNvSpPr/>
            <p:nvPr/>
          </p:nvSpPr>
          <p:spPr>
            <a:xfrm>
              <a:off x="4104033" y="2090603"/>
              <a:ext cx="1745507" cy="69820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CDB52F-37A9-4000-8666-E89B081F1104}"/>
                </a:ext>
              </a:extLst>
            </p:cNvPr>
            <p:cNvSpPr txBox="1"/>
            <p:nvPr/>
          </p:nvSpPr>
          <p:spPr>
            <a:xfrm>
              <a:off x="4104033" y="2090603"/>
              <a:ext cx="1745507" cy="6982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200" kern="1200" cap="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575-FE0A-4996-A2B0-2D4D0BFB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Densenet</a:t>
            </a:r>
            <a:r>
              <a:rPr lang="id-ID" dirty="0"/>
              <a:t> : AUC 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EE98-D505-4643-BF77-775D41F7F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82600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52A3E-8B26-4043-A184-9EAB63DCB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82600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C71737-84F6-4C11-BA35-70EFB931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1" y="2631438"/>
            <a:ext cx="5781603" cy="38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A030560-E841-4723-9226-2EA98452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59" y="2567295"/>
            <a:ext cx="5781604" cy="38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68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802F-1FC8-4216-B9B6-E073C7E2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Hasil dan Pembahasan : </a:t>
            </a:r>
            <a:r>
              <a:rPr lang="id-ID" dirty="0" err="1"/>
              <a:t>Xception</a:t>
            </a:r>
            <a:endParaRPr lang="id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F8A8CD-77D0-4B3A-94F3-193CAEC47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25" y="1634319"/>
            <a:ext cx="3949236" cy="5134009"/>
          </a:xfrm>
          <a:prstGeom prst="rect">
            <a:avLst/>
          </a:prstGeom>
        </p:spPr>
      </p:pic>
      <p:pic>
        <p:nvPicPr>
          <p:cNvPr id="2050" name="Picture 2" descr="Screen-Shot-2021-03-01-at-10.03.27-AM">
            <a:extLst>
              <a:ext uri="{FF2B5EF4-FFF2-40B4-BE49-F238E27FC236}">
                <a16:creationId xmlns:a16="http://schemas.microsoft.com/office/drawing/2014/main" id="{DFB2ED8E-D1FC-4905-BBD2-C1D0D3AF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62" y="1965960"/>
            <a:ext cx="6242517" cy="36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61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0D6F-9C2B-4676-BB49-A45BC853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Xception</a:t>
            </a:r>
            <a:r>
              <a:rPr lang="id-ID" dirty="0"/>
              <a:t> : </a:t>
            </a:r>
            <a:r>
              <a:rPr lang="id-ID" dirty="0" err="1"/>
              <a:t>Accuracy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AF8B-6877-4226-9BEC-3544615A3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584201"/>
          </a:xfrm>
        </p:spPr>
        <p:txBody>
          <a:bodyPr/>
          <a:lstStyle/>
          <a:p>
            <a:r>
              <a:rPr lang="id-ID" dirty="0"/>
              <a:t>Akurasi dengan </a:t>
            </a:r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03731-61DD-410E-B808-0E6DE97D4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584200"/>
          </a:xfrm>
        </p:spPr>
        <p:txBody>
          <a:bodyPr/>
          <a:lstStyle/>
          <a:p>
            <a:r>
              <a:rPr lang="id-ID" dirty="0"/>
              <a:t>Akurasi dengan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D7C2759-C46C-45EE-A089-F0497187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2641600"/>
            <a:ext cx="5500688" cy="32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D5A3BC6-B69C-4147-8795-C743FBD3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4" y="2641600"/>
            <a:ext cx="5500689" cy="32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57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6D9-DEBD-48BD-8039-BD875017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Xception</a:t>
            </a:r>
            <a:r>
              <a:rPr lang="id-ID" dirty="0"/>
              <a:t> : Model </a:t>
            </a:r>
            <a:r>
              <a:rPr lang="id-ID" dirty="0" err="1"/>
              <a:t>Loss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3559-E1DA-431F-882C-977C117F3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627743"/>
          </a:xfrm>
        </p:spPr>
        <p:txBody>
          <a:bodyPr/>
          <a:lstStyle/>
          <a:p>
            <a:r>
              <a:rPr lang="id-ID" dirty="0" err="1"/>
              <a:t>Loss</a:t>
            </a:r>
            <a:r>
              <a:rPr lang="id-ID" dirty="0"/>
              <a:t> dengan </a:t>
            </a:r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35936-9581-4968-B9D8-11BDAF0E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627743"/>
          </a:xfrm>
        </p:spPr>
        <p:txBody>
          <a:bodyPr/>
          <a:lstStyle/>
          <a:p>
            <a:r>
              <a:rPr lang="id-ID" dirty="0" err="1"/>
              <a:t>Loss</a:t>
            </a:r>
            <a:r>
              <a:rPr lang="id-ID" dirty="0"/>
              <a:t> dengan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C4D198-675D-4B87-9B98-CE244405D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04" y="2439169"/>
            <a:ext cx="5790519" cy="346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2F20405-5CEB-468E-AE67-970E5B01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9" y="2497225"/>
            <a:ext cx="5832130" cy="34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8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396CEC5-62D2-4CB8-A771-DDB769A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86" y="2396567"/>
            <a:ext cx="6333671" cy="40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8F92B-04F0-4C31-BC21-AD69F337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Xception</a:t>
            </a:r>
            <a:r>
              <a:rPr lang="id-ID" dirty="0"/>
              <a:t> : </a:t>
            </a:r>
            <a:r>
              <a:rPr lang="id-ID" dirty="0" err="1"/>
              <a:t>Confussion</a:t>
            </a:r>
            <a:r>
              <a:rPr lang="id-ID" dirty="0"/>
              <a:t>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F24D-F328-4344-90C1-B478478B5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555172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B491F-EF10-41EA-A35C-6012E81B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555171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D22822-FF12-4BFA-BCFE-BEB93B098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39" y="2461849"/>
            <a:ext cx="6217348" cy="39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82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EACE6-DBA8-4655-9D72-06B11176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Xception</a:t>
            </a:r>
            <a:r>
              <a:rPr lang="id-ID" dirty="0"/>
              <a:t> : </a:t>
            </a:r>
            <a:r>
              <a:rPr lang="id-ID" dirty="0" err="1"/>
              <a:t>Classification</a:t>
            </a:r>
            <a:r>
              <a:rPr lang="id-ID" dirty="0"/>
              <a:t> </a:t>
            </a:r>
            <a:r>
              <a:rPr lang="id-ID" dirty="0" err="1"/>
              <a:t>report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A043-371C-4331-9B03-0650C5A01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68087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1B6BA-40C0-4FB1-85E8-DC8B00158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656771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10039-F9A5-46F4-964C-94A79D1E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0" y="2525485"/>
            <a:ext cx="5118967" cy="4181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49E71-9B2E-469E-8586-78FCD32D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7" y="2525485"/>
            <a:ext cx="5118967" cy="42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1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575-FE0A-4996-A2B0-2D4D0BFB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Xception</a:t>
            </a:r>
            <a:r>
              <a:rPr lang="id-ID" dirty="0"/>
              <a:t> : AUC 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EE98-D505-4643-BF77-775D41F7F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82600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52A3E-8B26-4043-A184-9EAB63DCB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82600"/>
          </a:xfrm>
        </p:spPr>
        <p:txBody>
          <a:bodyPr/>
          <a:lstStyle/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7474B6-0EC5-4E7A-B3C6-55EE0A2A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2548708"/>
            <a:ext cx="5681045" cy="379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30CE53-1376-42E9-9312-B95B3C8ED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1" y="2534570"/>
            <a:ext cx="5681045" cy="379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276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6B03-624A-43FF-B395-FDE3E58C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Perbandingan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FEE508-E68F-4193-8DA0-BDEB2B3901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751359"/>
              </p:ext>
            </p:extLst>
          </p:nvPr>
        </p:nvGraphicFramePr>
        <p:xfrm>
          <a:off x="846842" y="1735123"/>
          <a:ext cx="10467836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37">
                  <a:extLst>
                    <a:ext uri="{9D8B030D-6E8A-4147-A177-3AD203B41FA5}">
                      <a16:colId xmlns:a16="http://schemas.microsoft.com/office/drawing/2014/main" val="79107494"/>
                    </a:ext>
                  </a:extLst>
                </a:gridCol>
                <a:gridCol w="1070848">
                  <a:extLst>
                    <a:ext uri="{9D8B030D-6E8A-4147-A177-3AD203B41FA5}">
                      <a16:colId xmlns:a16="http://schemas.microsoft.com/office/drawing/2014/main" val="1313697820"/>
                    </a:ext>
                  </a:extLst>
                </a:gridCol>
                <a:gridCol w="1163093">
                  <a:extLst>
                    <a:ext uri="{9D8B030D-6E8A-4147-A177-3AD203B41FA5}">
                      <a16:colId xmlns:a16="http://schemas.microsoft.com/office/drawing/2014/main" val="503741229"/>
                    </a:ext>
                  </a:extLst>
                </a:gridCol>
                <a:gridCol w="1163093">
                  <a:extLst>
                    <a:ext uri="{9D8B030D-6E8A-4147-A177-3AD203B41FA5}">
                      <a16:colId xmlns:a16="http://schemas.microsoft.com/office/drawing/2014/main" val="805882177"/>
                    </a:ext>
                  </a:extLst>
                </a:gridCol>
                <a:gridCol w="1163093">
                  <a:extLst>
                    <a:ext uri="{9D8B030D-6E8A-4147-A177-3AD203B41FA5}">
                      <a16:colId xmlns:a16="http://schemas.microsoft.com/office/drawing/2014/main" val="264859889"/>
                    </a:ext>
                  </a:extLst>
                </a:gridCol>
                <a:gridCol w="1163093">
                  <a:extLst>
                    <a:ext uri="{9D8B030D-6E8A-4147-A177-3AD203B41FA5}">
                      <a16:colId xmlns:a16="http://schemas.microsoft.com/office/drawing/2014/main" val="2608312614"/>
                    </a:ext>
                  </a:extLst>
                </a:gridCol>
                <a:gridCol w="1163093">
                  <a:extLst>
                    <a:ext uri="{9D8B030D-6E8A-4147-A177-3AD203B41FA5}">
                      <a16:colId xmlns:a16="http://schemas.microsoft.com/office/drawing/2014/main" val="2758521042"/>
                    </a:ext>
                  </a:extLst>
                </a:gridCol>
                <a:gridCol w="1163093">
                  <a:extLst>
                    <a:ext uri="{9D8B030D-6E8A-4147-A177-3AD203B41FA5}">
                      <a16:colId xmlns:a16="http://schemas.microsoft.com/office/drawing/2014/main" val="2810277588"/>
                    </a:ext>
                  </a:extLst>
                </a:gridCol>
                <a:gridCol w="1163093">
                  <a:extLst>
                    <a:ext uri="{9D8B030D-6E8A-4147-A177-3AD203B41FA5}">
                      <a16:colId xmlns:a16="http://schemas.microsoft.com/office/drawing/2014/main" val="368252563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d-ID" dirty="0"/>
                        <a:t>Model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d-ID" dirty="0" err="1"/>
                        <a:t>Optimisasi</a:t>
                      </a:r>
                      <a:r>
                        <a:rPr lang="id-ID" dirty="0"/>
                        <a:t> : Adam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dirty="0" err="1"/>
                        <a:t>Optimisasi</a:t>
                      </a:r>
                      <a:r>
                        <a:rPr lang="id-ID" dirty="0"/>
                        <a:t>: </a:t>
                      </a:r>
                      <a:r>
                        <a:rPr lang="id-ID" dirty="0" err="1"/>
                        <a:t>RMSProp</a:t>
                      </a:r>
                      <a:endParaRPr lang="id-ID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18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Accuracy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loss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AUC ROC </a:t>
                      </a:r>
                      <a:r>
                        <a:rPr lang="id-ID" dirty="0" err="1"/>
                        <a:t>Score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F1 </a:t>
                      </a:r>
                      <a:r>
                        <a:rPr lang="id-ID" dirty="0" err="1"/>
                        <a:t>Score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Accuracy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loss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AUC ROC </a:t>
                      </a:r>
                      <a:r>
                        <a:rPr lang="id-ID" dirty="0" err="1"/>
                        <a:t>Score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F1 </a:t>
                      </a:r>
                      <a:r>
                        <a:rPr lang="id-ID" dirty="0" err="1"/>
                        <a:t>Score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91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err="1"/>
                        <a:t>Efficient</a:t>
                      </a:r>
                      <a:r>
                        <a:rPr lang="id-ID" dirty="0"/>
                        <a:t> Net 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1,56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54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err="1"/>
                        <a:t>DenseNet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b="1" dirty="0"/>
                        <a:t>0,91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b="1" dirty="0"/>
                        <a:t>0,39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b="1" dirty="0"/>
                        <a:t>0,93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b="1" dirty="0"/>
                        <a:t>0,91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7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err="1"/>
                        <a:t>Xception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51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err="1"/>
                        <a:t>ResNet</a:t>
                      </a:r>
                      <a:r>
                        <a:rPr lang="id-ID" dirty="0"/>
                        <a:t>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3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/>
                        <a:t>VGG-16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err="1"/>
                        <a:t>Efficient</a:t>
                      </a:r>
                      <a:r>
                        <a:rPr lang="id-ID" dirty="0"/>
                        <a:t> Net 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9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78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4D36-B77B-4CF3-B543-5F19D26E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A4D7A-ACB8-48D8-A7B2-ECD1139F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Model DenseNet169 merupakan model terbaik untuk klasifikasi suara burung di Pulau Sumatera, karena lebih cepat dengan 10 </a:t>
            </a:r>
            <a:r>
              <a:rPr lang="id-ID" dirty="0" err="1"/>
              <a:t>epoch</a:t>
            </a:r>
            <a:r>
              <a:rPr lang="id-ID" dirty="0"/>
              <a:t> dan akurasi yang lebih tinggi yaitu 91% </a:t>
            </a:r>
          </a:p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r>
              <a:rPr lang="id-ID" dirty="0"/>
              <a:t> lebih cepat konvergen menuju nol di bandingkan dengan </a:t>
            </a:r>
            <a:r>
              <a:rPr lang="id-ID" dirty="0" err="1"/>
              <a:t>Optimisasi</a:t>
            </a:r>
            <a:r>
              <a:rPr lang="id-ID" dirty="0"/>
              <a:t> Adam untuk klasifikasi suara burung pulau Sumatera</a:t>
            </a:r>
          </a:p>
          <a:p>
            <a:r>
              <a:rPr lang="id-ID" dirty="0"/>
              <a:t>Data </a:t>
            </a:r>
            <a:r>
              <a:rPr lang="id-ID" dirty="0" err="1"/>
              <a:t>Augmentasi</a:t>
            </a:r>
            <a:r>
              <a:rPr lang="id-ID" dirty="0"/>
              <a:t> berhasil menaikkan akurasi untuk fitur </a:t>
            </a:r>
            <a:r>
              <a:rPr lang="id-ID" dirty="0" err="1"/>
              <a:t>Melspectrogram</a:t>
            </a:r>
            <a:endParaRPr lang="id-ID" dirty="0"/>
          </a:p>
          <a:p>
            <a:r>
              <a:rPr lang="id-ID" dirty="0"/>
              <a:t>Klasifikasi </a:t>
            </a:r>
            <a:r>
              <a:rPr lang="id-ID" dirty="0" err="1"/>
              <a:t>Multiclass</a:t>
            </a:r>
            <a:r>
              <a:rPr lang="id-ID" dirty="0"/>
              <a:t> data suara dengan fitur </a:t>
            </a:r>
            <a:r>
              <a:rPr lang="id-ID" dirty="0" err="1"/>
              <a:t>melspectrogram</a:t>
            </a:r>
            <a:r>
              <a:rPr lang="id-ID" dirty="0"/>
              <a:t> dapat menggunakan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r>
              <a:rPr lang="id-ID" dirty="0"/>
              <a:t> untuk meningkatkan akurasi</a:t>
            </a:r>
          </a:p>
          <a:p>
            <a:r>
              <a:rPr lang="id-ID" dirty="0"/>
              <a:t>AUC ROC </a:t>
            </a:r>
            <a:r>
              <a:rPr lang="id-ID" dirty="0" err="1"/>
              <a:t>score</a:t>
            </a:r>
            <a:r>
              <a:rPr lang="id-ID" dirty="0"/>
              <a:t> pada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r>
              <a:rPr lang="id-ID" dirty="0"/>
              <a:t> dapat menurunkan </a:t>
            </a:r>
            <a:r>
              <a:rPr lang="id-ID" dirty="0" err="1"/>
              <a:t>false</a:t>
            </a:r>
            <a:r>
              <a:rPr lang="id-ID" dirty="0"/>
              <a:t> </a:t>
            </a:r>
            <a:r>
              <a:rPr lang="id-ID" dirty="0" err="1"/>
              <a:t>positive</a:t>
            </a:r>
            <a:r>
              <a:rPr lang="id-ID" dirty="0"/>
              <a:t> </a:t>
            </a:r>
            <a:r>
              <a:rPr lang="id-ID" dirty="0" err="1"/>
              <a:t>rate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412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849" y="2750820"/>
            <a:ext cx="5038844" cy="1356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4" name="Picture 3" descr="Two people climbing a mountain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8" b="2278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39C89A-EF86-496D-8FEA-E1CCD8D1E5CA}"/>
              </a:ext>
            </a:extLst>
          </p:cNvPr>
          <p:cNvSpPr txBox="1">
            <a:spLocks/>
          </p:cNvSpPr>
          <p:nvPr/>
        </p:nvSpPr>
        <p:spPr>
          <a:xfrm>
            <a:off x="6090920" y="1394460"/>
            <a:ext cx="5038844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800" dirty="0">
                <a:solidFill>
                  <a:srgbClr val="FFFFFF"/>
                </a:solidFill>
              </a:rPr>
              <a:t>Link Presentasi</a:t>
            </a:r>
          </a:p>
          <a:p>
            <a:r>
              <a:rPr lang="en-US" sz="1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https://drive.google.com/file/d/1cD3DetdZT6VtNrnPA8gFK4E2WJcLYP_t/view?usp=sharing</a:t>
            </a:r>
            <a:r>
              <a:rPr lang="id-ID" sz="1800" dirty="0">
                <a:solidFill>
                  <a:srgbClr val="0070C0"/>
                </a:solidFill>
              </a:rPr>
              <a:t> 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A54A96D-DCE3-47C2-9F21-76B20EC2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55" y="463826"/>
            <a:ext cx="9697280" cy="834887"/>
          </a:xfrm>
        </p:spPr>
        <p:txBody>
          <a:bodyPr>
            <a:normAutofit fontScale="90000"/>
          </a:bodyPr>
          <a:lstStyle/>
          <a:p>
            <a:r>
              <a:rPr lang="id-ID" dirty="0"/>
              <a:t>Pendahuluan : </a:t>
            </a:r>
            <a:r>
              <a:rPr lang="id-ID" dirty="0" err="1"/>
              <a:t>Why</a:t>
            </a:r>
            <a:r>
              <a:rPr lang="id-ID" dirty="0"/>
              <a:t> </a:t>
            </a:r>
            <a:r>
              <a:rPr lang="id-ID" dirty="0" err="1"/>
              <a:t>Bioacoustic</a:t>
            </a:r>
            <a:r>
              <a:rPr lang="id-ID" dirty="0"/>
              <a:t> </a:t>
            </a:r>
            <a:r>
              <a:rPr lang="id-ID" dirty="0" err="1"/>
              <a:t>Monitoring</a:t>
            </a:r>
            <a:r>
              <a:rPr lang="id-ID" dirty="0"/>
              <a:t>?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92EF939-BA70-4D98-BEE4-C48322B74B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66" y="1417983"/>
            <a:ext cx="8070574" cy="459850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67000"/>
              </a:prstClr>
            </a:outerShdw>
          </a:effec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132F5A7-19CC-46D8-A214-CA70468BF63B}"/>
              </a:ext>
            </a:extLst>
          </p:cNvPr>
          <p:cNvSpPr/>
          <p:nvPr/>
        </p:nvSpPr>
        <p:spPr>
          <a:xfrm>
            <a:off x="7248939" y="5589104"/>
            <a:ext cx="2067339" cy="1093305"/>
          </a:xfrm>
          <a:prstGeom prst="wedgeRectCallout">
            <a:avLst>
              <a:gd name="adj1" fmla="val -143174"/>
              <a:gd name="adj2" fmla="val -1557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Keanekaragaman Hayati lengkap dan satwa </a:t>
            </a:r>
            <a:r>
              <a:rPr lang="id-ID" dirty="0" err="1"/>
              <a:t>endemik</a:t>
            </a:r>
            <a:r>
              <a:rPr lang="id-ID" dirty="0"/>
              <a:t> yang tersisa sedikit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423B9E3-8027-47D0-A6C9-92513AFEF46D}"/>
              </a:ext>
            </a:extLst>
          </p:cNvPr>
          <p:cNvSpPr/>
          <p:nvPr/>
        </p:nvSpPr>
        <p:spPr>
          <a:xfrm>
            <a:off x="5839972" y="1721124"/>
            <a:ext cx="2628167" cy="995571"/>
          </a:xfrm>
          <a:prstGeom prst="wedgeRectCallout">
            <a:avLst>
              <a:gd name="adj1" fmla="val -81086"/>
              <a:gd name="adj2" fmla="val 1595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Pergeseran Relung dan Indikasi kesehatan lingkungan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583D33D8-30F3-4E40-86F4-DED2581D028F}"/>
              </a:ext>
            </a:extLst>
          </p:cNvPr>
          <p:cNvSpPr/>
          <p:nvPr/>
        </p:nvSpPr>
        <p:spPr>
          <a:xfrm>
            <a:off x="837372" y="1845365"/>
            <a:ext cx="2345635" cy="1232453"/>
          </a:xfrm>
          <a:prstGeom prst="wedgeEllipseCallout">
            <a:avLst>
              <a:gd name="adj1" fmla="val 67868"/>
              <a:gd name="adj2" fmla="val 5067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50,9 % atau 95,6 juta ha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F8735-B502-4725-9B51-3B1ED276BECC}"/>
              </a:ext>
            </a:extLst>
          </p:cNvPr>
          <p:cNvSpPr txBox="1"/>
          <p:nvPr/>
        </p:nvSpPr>
        <p:spPr>
          <a:xfrm>
            <a:off x="11487152" y="1391985"/>
            <a:ext cx="492443" cy="3426387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id-ID" sz="2000" b="1" dirty="0"/>
              <a:t>Peta Tutupan Hutan Indonesia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7C783-F905-491A-9953-97B20AFBADAF}"/>
              </a:ext>
            </a:extLst>
          </p:cNvPr>
          <p:cNvSpPr txBox="1"/>
          <p:nvPr/>
        </p:nvSpPr>
        <p:spPr>
          <a:xfrm>
            <a:off x="1035012" y="1258957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/>
              <a:t>Jumlah tutupan </a:t>
            </a:r>
          </a:p>
          <a:p>
            <a:r>
              <a:rPr lang="id-ID" b="1" dirty="0"/>
              <a:t>hutan Indonesia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800B6FCD-531C-4910-B3DB-6B4CDDB37C7D}"/>
              </a:ext>
            </a:extLst>
          </p:cNvPr>
          <p:cNvSpPr/>
          <p:nvPr/>
        </p:nvSpPr>
        <p:spPr>
          <a:xfrm>
            <a:off x="837371" y="5318860"/>
            <a:ext cx="2345635" cy="1232453"/>
          </a:xfrm>
          <a:prstGeom prst="wedgeEllipseCallout">
            <a:avLst>
              <a:gd name="adj1" fmla="val 65608"/>
              <a:gd name="adj2" fmla="val -224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58% Pulau Sumatera</a:t>
            </a:r>
          </a:p>
          <a:p>
            <a:pPr algn="ctr"/>
            <a:r>
              <a:rPr lang="id-ID" dirty="0"/>
              <a:t>28% Pulau Kalimantan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803A9-B5E9-47B7-9E11-0009C3151FA9}"/>
              </a:ext>
            </a:extLst>
          </p:cNvPr>
          <p:cNvSpPr txBox="1"/>
          <p:nvPr/>
        </p:nvSpPr>
        <p:spPr>
          <a:xfrm>
            <a:off x="1376568" y="4981723"/>
            <a:ext cx="137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Deforestasi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27EF8-1CCE-4B83-9E18-CE82B30BBB17}"/>
              </a:ext>
            </a:extLst>
          </p:cNvPr>
          <p:cNvSpPr txBox="1"/>
          <p:nvPr/>
        </p:nvSpPr>
        <p:spPr>
          <a:xfrm>
            <a:off x="4918538" y="5997746"/>
            <a:ext cx="4494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Jumlah Spesies </a:t>
            </a:r>
          </a:p>
          <a:p>
            <a:r>
              <a:rPr lang="id-ID" b="1" dirty="0"/>
              <a:t>Burung Sumatera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4E782-3F3D-47EE-82F4-33E05400FC05}"/>
              </a:ext>
            </a:extLst>
          </p:cNvPr>
          <p:cNvSpPr txBox="1"/>
          <p:nvPr/>
        </p:nvSpPr>
        <p:spPr>
          <a:xfrm>
            <a:off x="4558092" y="1920001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err="1"/>
              <a:t>Monitoring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A9A1-3E79-4EED-B3DA-3FA162FF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ResNet</a:t>
            </a:r>
            <a:r>
              <a:rPr lang="id-ID" dirty="0"/>
              <a:t> 50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290FB-33B5-48A7-B08F-3BEA66468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7"/>
          <a:stretch/>
        </p:blipFill>
        <p:spPr bwMode="auto">
          <a:xfrm>
            <a:off x="1212056" y="2089989"/>
            <a:ext cx="9734550" cy="39734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2552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E147-8BB7-4AAD-BB36-172D78B2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359" y="2072640"/>
            <a:ext cx="4028661" cy="1356360"/>
          </a:xfrm>
        </p:spPr>
        <p:txBody>
          <a:bodyPr>
            <a:normAutofit fontScale="90000"/>
          </a:bodyPr>
          <a:lstStyle/>
          <a:p>
            <a:r>
              <a:rPr lang="id-ID" dirty="0"/>
              <a:t>Transfer </a:t>
            </a:r>
            <a:r>
              <a:rPr lang="id-ID" dirty="0" err="1"/>
              <a:t>Learning</a:t>
            </a:r>
            <a:r>
              <a:rPr lang="id-ID" dirty="0"/>
              <a:t>: VGG-16 &amp; </a:t>
            </a:r>
            <a:r>
              <a:rPr lang="id-ID" dirty="0" err="1"/>
              <a:t>EfficientNet</a:t>
            </a:r>
            <a:r>
              <a:rPr lang="id-ID" dirty="0"/>
              <a:t> B4</a:t>
            </a:r>
          </a:p>
        </p:txBody>
      </p:sp>
      <p:pic>
        <p:nvPicPr>
          <p:cNvPr id="1026" name="Picture 2" descr="vgg 16 vs 19 architecture">
            <a:extLst>
              <a:ext uri="{FF2B5EF4-FFF2-40B4-BE49-F238E27FC236}">
                <a16:creationId xmlns:a16="http://schemas.microsoft.com/office/drawing/2014/main" id="{6342C0FB-DD74-4DC6-811E-F0245FB86F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91"/>
          <a:stretch/>
        </p:blipFill>
        <p:spPr bwMode="auto">
          <a:xfrm>
            <a:off x="543339" y="-157489"/>
            <a:ext cx="2888973" cy="68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| Original efficientnet-b4 architecture.">
            <a:extLst>
              <a:ext uri="{FF2B5EF4-FFF2-40B4-BE49-F238E27FC236}">
                <a16:creationId xmlns:a16="http://schemas.microsoft.com/office/drawing/2014/main" id="{5375618A-F0DF-45D0-BFD6-4789DDE11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" t="1225" r="72916"/>
          <a:stretch/>
        </p:blipFill>
        <p:spPr bwMode="auto">
          <a:xfrm>
            <a:off x="3710609" y="1099930"/>
            <a:ext cx="2077072" cy="495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F76147-5820-4E15-87C0-BCBD89BDE560}"/>
              </a:ext>
            </a:extLst>
          </p:cNvPr>
          <p:cNvSpPr/>
          <p:nvPr/>
        </p:nvSpPr>
        <p:spPr>
          <a:xfrm>
            <a:off x="3829878" y="634239"/>
            <a:ext cx="1563758" cy="3331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18849-AAD4-4295-9F79-93122DCF24AF}"/>
              </a:ext>
            </a:extLst>
          </p:cNvPr>
          <p:cNvSpPr txBox="1"/>
          <p:nvPr/>
        </p:nvSpPr>
        <p:spPr>
          <a:xfrm>
            <a:off x="3829878" y="598077"/>
            <a:ext cx="181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err="1"/>
              <a:t>Input</a:t>
            </a:r>
            <a:r>
              <a:rPr lang="id-ID" sz="1600" dirty="0"/>
              <a:t> (224,224,3)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60280-B1C1-4A2A-AFC3-0670DC5F63FE}"/>
              </a:ext>
            </a:extLst>
          </p:cNvPr>
          <p:cNvSpPr txBox="1"/>
          <p:nvPr/>
        </p:nvSpPr>
        <p:spPr>
          <a:xfrm>
            <a:off x="3829878" y="6116013"/>
            <a:ext cx="181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err="1"/>
              <a:t>EfficientNet</a:t>
            </a:r>
            <a:r>
              <a:rPr lang="id-ID" b="1" dirty="0"/>
              <a:t> B4</a:t>
            </a:r>
          </a:p>
        </p:txBody>
      </p:sp>
    </p:spTree>
    <p:extLst>
      <p:ext uri="{BB962C8B-B14F-4D97-AF65-F5344CB8AC3E}">
        <p14:creationId xmlns:p14="http://schemas.microsoft.com/office/powerpoint/2010/main" val="2185699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48D1-F046-45BB-8772-4D4F6032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277968"/>
            <a:ext cx="9875520" cy="1356360"/>
          </a:xfrm>
        </p:spPr>
        <p:txBody>
          <a:bodyPr/>
          <a:lstStyle/>
          <a:p>
            <a:r>
              <a:rPr lang="id-ID" dirty="0"/>
              <a:t>Hasil dan Pembahasan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8A3D-FF16-42AD-B631-AE3C1B2A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26" y="1409699"/>
            <a:ext cx="3988904" cy="4951343"/>
          </a:xfrm>
        </p:spPr>
        <p:txBody>
          <a:bodyPr>
            <a:normAutofit/>
          </a:bodyPr>
          <a:lstStyle/>
          <a:p>
            <a:r>
              <a:rPr lang="id-ID" dirty="0" err="1"/>
              <a:t>ResNet</a:t>
            </a:r>
            <a:r>
              <a:rPr lang="id-ID" dirty="0"/>
              <a:t> 50</a:t>
            </a:r>
          </a:p>
          <a:p>
            <a:r>
              <a:rPr lang="id-ID" dirty="0"/>
              <a:t>Digunakan perbandingan data: 80:10:10 untuk </a:t>
            </a:r>
            <a:r>
              <a:rPr lang="id-ID" dirty="0" err="1"/>
              <a:t>Train:Val:Test</a:t>
            </a:r>
            <a:endParaRPr lang="id-ID" dirty="0"/>
          </a:p>
          <a:p>
            <a:r>
              <a:rPr lang="id-ID" dirty="0"/>
              <a:t>Pada resnet50 digunakan </a:t>
            </a:r>
            <a:r>
              <a:rPr lang="id-ID" dirty="0" err="1"/>
              <a:t>weigth</a:t>
            </a:r>
            <a:r>
              <a:rPr lang="id-ID" dirty="0"/>
              <a:t> yang telah digunakan pada </a:t>
            </a:r>
            <a:r>
              <a:rPr lang="id-ID" dirty="0" err="1"/>
              <a:t>imagenet</a:t>
            </a:r>
            <a:endParaRPr lang="id-ID" dirty="0"/>
          </a:p>
          <a:p>
            <a:r>
              <a:rPr lang="id-ID" dirty="0" err="1"/>
              <a:t>Optimisasi</a:t>
            </a:r>
            <a:r>
              <a:rPr lang="id-ID" dirty="0"/>
              <a:t> yang digunakan adalah Adam dan </a:t>
            </a:r>
            <a:r>
              <a:rPr lang="id-ID" dirty="0" err="1"/>
              <a:t>RMSProp</a:t>
            </a:r>
            <a:endParaRPr lang="id-ID" dirty="0"/>
          </a:p>
          <a:p>
            <a:r>
              <a:rPr lang="id-ID" dirty="0"/>
              <a:t>Digunakan </a:t>
            </a:r>
            <a:r>
              <a:rPr lang="id-ID" dirty="0" err="1"/>
              <a:t>Softmax</a:t>
            </a:r>
            <a:r>
              <a:rPr lang="id-ID" dirty="0"/>
              <a:t> untuk fungsi aktivasi </a:t>
            </a:r>
            <a:r>
              <a:rPr lang="id-ID" dirty="0" err="1"/>
              <a:t>output</a:t>
            </a:r>
            <a:endParaRPr lang="id-ID" dirty="0"/>
          </a:p>
          <a:p>
            <a:r>
              <a:rPr lang="id-ID" dirty="0" err="1"/>
              <a:t>Epoch</a:t>
            </a:r>
            <a:r>
              <a:rPr lang="id-ID" dirty="0"/>
              <a:t> = 7</a:t>
            </a:r>
          </a:p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37D24-719E-48CF-9AA1-56EB5C6E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47" y="1522015"/>
            <a:ext cx="6188349" cy="43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0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F8D0-376B-4836-A3E8-EF8F03DF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Akurasi dengan </a:t>
            </a:r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432BC6-B376-42AE-93FF-56AD0EB57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5" y="1588273"/>
            <a:ext cx="7782410" cy="466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FCEEC5-2B56-4245-A533-7976FECC66DA}"/>
              </a:ext>
            </a:extLst>
          </p:cNvPr>
          <p:cNvSpPr txBox="1">
            <a:spLocks/>
          </p:cNvSpPr>
          <p:nvPr/>
        </p:nvSpPr>
        <p:spPr>
          <a:xfrm>
            <a:off x="8613913" y="1904007"/>
            <a:ext cx="3111549" cy="135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Akurasi </a:t>
            </a:r>
            <a:r>
              <a:rPr lang="id-ID" dirty="0" err="1"/>
              <a:t>Train</a:t>
            </a:r>
            <a:r>
              <a:rPr lang="id-ID" dirty="0"/>
              <a:t> = 97 %</a:t>
            </a:r>
          </a:p>
          <a:p>
            <a:r>
              <a:rPr lang="id-ID" dirty="0"/>
              <a:t>Akurasi Validasi = 88% </a:t>
            </a:r>
          </a:p>
        </p:txBody>
      </p:sp>
    </p:spTree>
    <p:extLst>
      <p:ext uri="{BB962C8B-B14F-4D97-AF65-F5344CB8AC3E}">
        <p14:creationId xmlns:p14="http://schemas.microsoft.com/office/powerpoint/2010/main" val="56719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DD5F-4F33-4E6A-8BA3-2DE34D00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Loss</a:t>
            </a:r>
            <a:r>
              <a:rPr lang="id-ID" dirty="0"/>
              <a:t> dengan </a:t>
            </a:r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6076D0-D8B1-4E9C-8A34-2867931221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50" y="1633330"/>
            <a:ext cx="7474789" cy="447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F478C3-CADC-47B5-BCC2-40FF55F0AFF5}"/>
              </a:ext>
            </a:extLst>
          </p:cNvPr>
          <p:cNvSpPr txBox="1">
            <a:spLocks/>
          </p:cNvSpPr>
          <p:nvPr/>
        </p:nvSpPr>
        <p:spPr>
          <a:xfrm>
            <a:off x="8613913" y="1904007"/>
            <a:ext cx="3111549" cy="135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Loss</a:t>
            </a:r>
            <a:r>
              <a:rPr lang="id-ID" dirty="0"/>
              <a:t> </a:t>
            </a:r>
            <a:r>
              <a:rPr lang="id-ID" dirty="0" err="1"/>
              <a:t>Train</a:t>
            </a:r>
            <a:r>
              <a:rPr lang="id-ID" dirty="0"/>
              <a:t> = 0,086</a:t>
            </a:r>
          </a:p>
          <a:p>
            <a:r>
              <a:rPr lang="id-ID" dirty="0" err="1"/>
              <a:t>Loss</a:t>
            </a:r>
            <a:r>
              <a:rPr lang="id-ID" dirty="0"/>
              <a:t> Validasi = 0,503</a:t>
            </a:r>
          </a:p>
        </p:txBody>
      </p:sp>
    </p:spTree>
    <p:extLst>
      <p:ext uri="{BB962C8B-B14F-4D97-AF65-F5344CB8AC3E}">
        <p14:creationId xmlns:p14="http://schemas.microsoft.com/office/powerpoint/2010/main" val="3488706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02CB-D202-4C19-BC9B-D47D7882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Metrik Evaluasi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6CEC0A-FBF8-4992-9EFE-01D9234E23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1" y="2133601"/>
            <a:ext cx="6519465" cy="414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8B4B9A-061B-4521-A33E-D68DEE11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261" y="2105108"/>
            <a:ext cx="4967032" cy="414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92813-E726-49FE-BE24-FA6F6CD59332}"/>
              </a:ext>
            </a:extLst>
          </p:cNvPr>
          <p:cNvSpPr txBox="1"/>
          <p:nvPr/>
        </p:nvSpPr>
        <p:spPr>
          <a:xfrm>
            <a:off x="530087" y="1824105"/>
            <a:ext cx="27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Confosiun</a:t>
            </a:r>
            <a:r>
              <a:rPr lang="id-ID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470119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2CA7-0E53-46E9-A4F0-F9F5EE99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861433"/>
            <a:ext cx="3550548" cy="1356360"/>
          </a:xfrm>
        </p:spPr>
        <p:txBody>
          <a:bodyPr/>
          <a:lstStyle/>
          <a:p>
            <a:r>
              <a:rPr lang="id-ID" dirty="0"/>
              <a:t>AUC </a:t>
            </a:r>
            <a:r>
              <a:rPr lang="id-ID" dirty="0" err="1"/>
              <a:t>Score</a:t>
            </a:r>
            <a:r>
              <a:rPr lang="id-ID" dirty="0"/>
              <a:t> &amp; ROC </a:t>
            </a:r>
            <a:r>
              <a:rPr lang="id-ID" dirty="0" err="1"/>
              <a:t>Curve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A3BA-A053-4A50-9D56-8014106A3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98" y="3006586"/>
            <a:ext cx="9872871" cy="1843709"/>
          </a:xfrm>
        </p:spPr>
        <p:txBody>
          <a:bodyPr>
            <a:normAutofit/>
          </a:bodyPr>
          <a:lstStyle/>
          <a:p>
            <a:r>
              <a:rPr lang="id-ID" dirty="0"/>
              <a:t>AUC </a:t>
            </a:r>
            <a:r>
              <a:rPr lang="id-ID" dirty="0" err="1"/>
              <a:t>Score</a:t>
            </a:r>
            <a:r>
              <a:rPr lang="id-ID" dirty="0"/>
              <a:t> = 0,917</a:t>
            </a:r>
          </a:p>
          <a:p>
            <a:r>
              <a:rPr lang="id-ID" dirty="0"/>
              <a:t>Top 1 </a:t>
            </a:r>
            <a:r>
              <a:rPr lang="id-ID" dirty="0" err="1"/>
              <a:t>Accuracy</a:t>
            </a:r>
            <a:r>
              <a:rPr lang="id-ID" dirty="0"/>
              <a:t> = 0,887</a:t>
            </a:r>
          </a:p>
          <a:p>
            <a:r>
              <a:rPr lang="id-ID" dirty="0"/>
              <a:t>Top 5 </a:t>
            </a:r>
            <a:r>
              <a:rPr lang="id-ID" dirty="0" err="1"/>
              <a:t>Accuracy</a:t>
            </a:r>
            <a:r>
              <a:rPr lang="id-ID" dirty="0"/>
              <a:t> = 0,981</a:t>
            </a:r>
          </a:p>
          <a:p>
            <a:pPr marL="45720" indent="0">
              <a:buNone/>
            </a:pPr>
            <a:endParaRPr lang="id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A732D3-A59F-48F9-AB0D-BF6BF67F4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72" y="779705"/>
            <a:ext cx="7931430" cy="529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04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F8D0-376B-4836-A3E8-EF8F03DF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Akurasi dengan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FCEEC5-2B56-4245-A533-7976FECC66DA}"/>
              </a:ext>
            </a:extLst>
          </p:cNvPr>
          <p:cNvSpPr txBox="1">
            <a:spLocks/>
          </p:cNvSpPr>
          <p:nvPr/>
        </p:nvSpPr>
        <p:spPr>
          <a:xfrm>
            <a:off x="8613913" y="1904007"/>
            <a:ext cx="3111549" cy="135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Akurasi </a:t>
            </a:r>
            <a:r>
              <a:rPr lang="id-ID" dirty="0" err="1"/>
              <a:t>Train</a:t>
            </a:r>
            <a:r>
              <a:rPr lang="id-ID" dirty="0"/>
              <a:t> = 97 %</a:t>
            </a:r>
          </a:p>
          <a:p>
            <a:r>
              <a:rPr lang="id-ID" dirty="0"/>
              <a:t>Akurasi Validasi = 88%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78251BE-26B2-4CC6-9E20-13F8172633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3" y="1580322"/>
            <a:ext cx="8072328" cy="483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589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DD5F-4F33-4E6A-8BA3-2DE34D00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Loss</a:t>
            </a:r>
            <a:r>
              <a:rPr lang="id-ID" dirty="0"/>
              <a:t> dengan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F478C3-CADC-47B5-BCC2-40FF55F0AFF5}"/>
              </a:ext>
            </a:extLst>
          </p:cNvPr>
          <p:cNvSpPr txBox="1">
            <a:spLocks/>
          </p:cNvSpPr>
          <p:nvPr/>
        </p:nvSpPr>
        <p:spPr>
          <a:xfrm>
            <a:off x="8613913" y="1904007"/>
            <a:ext cx="3111549" cy="135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Loss</a:t>
            </a:r>
            <a:r>
              <a:rPr lang="id-ID" dirty="0"/>
              <a:t> </a:t>
            </a:r>
            <a:r>
              <a:rPr lang="id-ID" dirty="0" err="1"/>
              <a:t>Train</a:t>
            </a:r>
            <a:r>
              <a:rPr lang="id-ID" dirty="0"/>
              <a:t> = 0,081</a:t>
            </a:r>
          </a:p>
          <a:p>
            <a:r>
              <a:rPr lang="id-ID" dirty="0" err="1"/>
              <a:t>Loss</a:t>
            </a:r>
            <a:r>
              <a:rPr lang="id-ID" dirty="0"/>
              <a:t> Validasi = 0,592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80E6F10-605D-420E-BC28-083E5BD785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8" y="1567069"/>
            <a:ext cx="8138724" cy="48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309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02CB-D202-4C19-BC9B-D47D7882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Metrik Evaluasi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92813-E726-49FE-BE24-FA6F6CD59332}"/>
              </a:ext>
            </a:extLst>
          </p:cNvPr>
          <p:cNvSpPr txBox="1"/>
          <p:nvPr/>
        </p:nvSpPr>
        <p:spPr>
          <a:xfrm>
            <a:off x="530087" y="1824105"/>
            <a:ext cx="27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Confosiun</a:t>
            </a:r>
            <a:r>
              <a:rPr lang="id-ID" dirty="0"/>
              <a:t> Matrix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942E3C0-FEBB-4906-AF64-4AA25C6391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07" y="2194097"/>
            <a:ext cx="6598390" cy="419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A491D5-61A8-4F51-BD7D-5C4A2419B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68" y="2193437"/>
            <a:ext cx="4779180" cy="38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DA18BB-EC4D-4174-8943-0C1771D191D4}"/>
              </a:ext>
            </a:extLst>
          </p:cNvPr>
          <p:cNvSpPr txBox="1">
            <a:spLocks/>
          </p:cNvSpPr>
          <p:nvPr/>
        </p:nvSpPr>
        <p:spPr>
          <a:xfrm>
            <a:off x="6970644" y="1126916"/>
            <a:ext cx="2965174" cy="135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Penerapan </a:t>
            </a:r>
            <a:r>
              <a:rPr lang="id-ID" dirty="0" err="1"/>
              <a:t>Deep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 pada bidang ekologi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62716-AA0A-4F11-AB91-9BE3A48203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5" y="938668"/>
            <a:ext cx="6026426" cy="49806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7BA10B-B432-4B55-999D-77C6321D3D1C}"/>
              </a:ext>
            </a:extLst>
          </p:cNvPr>
          <p:cNvSpPr txBox="1">
            <a:spLocks/>
          </p:cNvSpPr>
          <p:nvPr/>
        </p:nvSpPr>
        <p:spPr>
          <a:xfrm>
            <a:off x="6970643" y="3018364"/>
            <a:ext cx="4691269" cy="290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Tujuan Penelitian :</a:t>
            </a:r>
          </a:p>
          <a:p>
            <a:pPr marL="45720" indent="0">
              <a:buNone/>
            </a:pPr>
            <a:r>
              <a:rPr lang="id-ID" dirty="0"/>
              <a:t>Mendapatkan model </a:t>
            </a:r>
            <a:r>
              <a:rPr lang="id-ID" dirty="0" err="1"/>
              <a:t>deep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 terbaik untuk klasifikasi suara burung di Pulau Sumatera</a:t>
            </a:r>
          </a:p>
        </p:txBody>
      </p:sp>
    </p:spTree>
    <p:extLst>
      <p:ext uri="{BB962C8B-B14F-4D97-AF65-F5344CB8AC3E}">
        <p14:creationId xmlns:p14="http://schemas.microsoft.com/office/powerpoint/2010/main" val="352905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2CA7-0E53-46E9-A4F0-F9F5EE99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861433"/>
            <a:ext cx="3550548" cy="1356360"/>
          </a:xfrm>
        </p:spPr>
        <p:txBody>
          <a:bodyPr/>
          <a:lstStyle/>
          <a:p>
            <a:r>
              <a:rPr lang="id-ID" dirty="0"/>
              <a:t>AUC </a:t>
            </a:r>
            <a:r>
              <a:rPr lang="id-ID" dirty="0" err="1"/>
              <a:t>Score</a:t>
            </a:r>
            <a:r>
              <a:rPr lang="id-ID" dirty="0"/>
              <a:t> &amp; ROC </a:t>
            </a:r>
            <a:r>
              <a:rPr lang="id-ID" dirty="0" err="1"/>
              <a:t>Curve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A3BA-A053-4A50-9D56-8014106A3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98" y="3006586"/>
            <a:ext cx="9872871" cy="1843709"/>
          </a:xfrm>
        </p:spPr>
        <p:txBody>
          <a:bodyPr>
            <a:normAutofit/>
          </a:bodyPr>
          <a:lstStyle/>
          <a:p>
            <a:r>
              <a:rPr lang="id-ID" dirty="0"/>
              <a:t>AUC </a:t>
            </a:r>
            <a:r>
              <a:rPr lang="id-ID" dirty="0" err="1"/>
              <a:t>Score</a:t>
            </a:r>
            <a:r>
              <a:rPr lang="id-ID" dirty="0"/>
              <a:t> = 0,919</a:t>
            </a:r>
          </a:p>
          <a:p>
            <a:r>
              <a:rPr lang="id-ID" dirty="0"/>
              <a:t>Top 1 </a:t>
            </a:r>
            <a:r>
              <a:rPr lang="id-ID" dirty="0" err="1"/>
              <a:t>Accuracy</a:t>
            </a:r>
            <a:r>
              <a:rPr lang="id-ID" dirty="0"/>
              <a:t> = 0,887</a:t>
            </a:r>
          </a:p>
          <a:p>
            <a:r>
              <a:rPr lang="id-ID" dirty="0"/>
              <a:t>Top 5 </a:t>
            </a:r>
            <a:r>
              <a:rPr lang="id-ID" dirty="0" err="1"/>
              <a:t>Accuracy</a:t>
            </a:r>
            <a:r>
              <a:rPr lang="id-ID" dirty="0"/>
              <a:t> = 0,958</a:t>
            </a:r>
          </a:p>
          <a:p>
            <a:pPr marL="45720" indent="0">
              <a:buNone/>
            </a:pPr>
            <a:endParaRPr lang="id-ID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F1ED0B-8E56-46B4-B759-B612C5E4A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375" y="861433"/>
            <a:ext cx="8238845" cy="550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787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5A6A-68A4-43CC-8E96-A5278667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930" y="609600"/>
            <a:ext cx="3771590" cy="1356360"/>
          </a:xfrm>
        </p:spPr>
        <p:txBody>
          <a:bodyPr>
            <a:normAutofit fontScale="90000"/>
          </a:bodyPr>
          <a:lstStyle/>
          <a:p>
            <a:r>
              <a:rPr lang="id-ID" dirty="0"/>
              <a:t>Hasil dan Pembahasan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AC69-FD94-46F6-8A82-62F6A0084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330" y="1914856"/>
            <a:ext cx="3356114" cy="2794304"/>
          </a:xfrm>
        </p:spPr>
        <p:txBody>
          <a:bodyPr>
            <a:normAutofit/>
          </a:bodyPr>
          <a:lstStyle/>
          <a:p>
            <a:r>
              <a:rPr lang="id-ID" dirty="0"/>
              <a:t>Vgg-16</a:t>
            </a:r>
          </a:p>
          <a:p>
            <a:r>
              <a:rPr lang="id-ID" dirty="0"/>
              <a:t>Digunakan perbandingan data: 80:10:10 untuk </a:t>
            </a:r>
            <a:r>
              <a:rPr lang="id-ID" dirty="0" err="1"/>
              <a:t>Train:Val:Test</a:t>
            </a:r>
            <a:endParaRPr lang="id-ID" dirty="0"/>
          </a:p>
          <a:p>
            <a:r>
              <a:rPr lang="id-ID" dirty="0"/>
              <a:t>Digunakan </a:t>
            </a:r>
            <a:r>
              <a:rPr lang="id-ID" dirty="0" err="1"/>
              <a:t>Softmax</a:t>
            </a:r>
            <a:r>
              <a:rPr lang="id-ID" dirty="0"/>
              <a:t> untuk fungsi aktivasi </a:t>
            </a:r>
            <a:r>
              <a:rPr lang="id-ID" dirty="0" err="1"/>
              <a:t>output</a:t>
            </a:r>
            <a:r>
              <a:rPr lang="id-ID" dirty="0"/>
              <a:t>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36B0A2-EEE1-4A97-B961-8E32D421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4" y="442291"/>
            <a:ext cx="4987804" cy="29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B3B007-8E11-4121-944F-95108CAD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3429000"/>
            <a:ext cx="5030672" cy="301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368499-B8EF-4715-87BD-214F9DF167E8}"/>
              </a:ext>
            </a:extLst>
          </p:cNvPr>
          <p:cNvSpPr txBox="1">
            <a:spLocks/>
          </p:cNvSpPr>
          <p:nvPr/>
        </p:nvSpPr>
        <p:spPr>
          <a:xfrm>
            <a:off x="5322395" y="1965960"/>
            <a:ext cx="2594466" cy="14961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  <a:p>
            <a:r>
              <a:rPr lang="id-ID" dirty="0"/>
              <a:t>Akurasi </a:t>
            </a:r>
            <a:r>
              <a:rPr lang="id-ID" dirty="0" err="1"/>
              <a:t>train</a:t>
            </a:r>
            <a:r>
              <a:rPr lang="id-ID" dirty="0"/>
              <a:t> = 0,967</a:t>
            </a:r>
          </a:p>
          <a:p>
            <a:r>
              <a:rPr lang="id-ID" dirty="0"/>
              <a:t>Akurasi </a:t>
            </a:r>
            <a:r>
              <a:rPr lang="id-ID" dirty="0" err="1"/>
              <a:t>val</a:t>
            </a:r>
            <a:r>
              <a:rPr lang="id-ID" dirty="0"/>
              <a:t> = 0,8496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34031F-D246-4651-A914-7C4E56A5D6BA}"/>
              </a:ext>
            </a:extLst>
          </p:cNvPr>
          <p:cNvSpPr txBox="1">
            <a:spLocks/>
          </p:cNvSpPr>
          <p:nvPr/>
        </p:nvSpPr>
        <p:spPr>
          <a:xfrm>
            <a:off x="5519540" y="4709160"/>
            <a:ext cx="2594466" cy="14961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  <a:p>
            <a:r>
              <a:rPr lang="id-ID" dirty="0"/>
              <a:t>Akurasi </a:t>
            </a:r>
            <a:r>
              <a:rPr lang="id-ID" dirty="0" err="1"/>
              <a:t>train</a:t>
            </a:r>
            <a:r>
              <a:rPr lang="id-ID" dirty="0"/>
              <a:t> = 0,9057</a:t>
            </a:r>
          </a:p>
          <a:p>
            <a:r>
              <a:rPr lang="id-ID" dirty="0"/>
              <a:t>Akurasi </a:t>
            </a:r>
            <a:r>
              <a:rPr lang="id-ID" dirty="0" err="1"/>
              <a:t>val</a:t>
            </a:r>
            <a:r>
              <a:rPr lang="id-ID" dirty="0"/>
              <a:t> = 0,8657</a:t>
            </a:r>
          </a:p>
        </p:txBody>
      </p:sp>
    </p:spTree>
    <p:extLst>
      <p:ext uri="{BB962C8B-B14F-4D97-AF65-F5344CB8AC3E}">
        <p14:creationId xmlns:p14="http://schemas.microsoft.com/office/powerpoint/2010/main" val="2039266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364F-C9B6-43BD-AAA8-E695453E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Hasil dan Pembahasan (2) : VGG-16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D543AF-CBA4-4362-A9DA-55E873BFB8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18" y="1805609"/>
            <a:ext cx="5660035" cy="338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FC46C7-B38E-47D0-9635-4864C0B7C78F}"/>
              </a:ext>
            </a:extLst>
          </p:cNvPr>
          <p:cNvSpPr txBox="1">
            <a:spLocks/>
          </p:cNvSpPr>
          <p:nvPr/>
        </p:nvSpPr>
        <p:spPr>
          <a:xfrm>
            <a:off x="1648960" y="5194852"/>
            <a:ext cx="3111549" cy="135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  <a:p>
            <a:r>
              <a:rPr lang="id-ID" dirty="0" err="1"/>
              <a:t>Loss</a:t>
            </a:r>
            <a:r>
              <a:rPr lang="id-ID" dirty="0"/>
              <a:t> </a:t>
            </a:r>
            <a:r>
              <a:rPr lang="id-ID" dirty="0" err="1"/>
              <a:t>Train</a:t>
            </a:r>
            <a:r>
              <a:rPr lang="id-ID" dirty="0"/>
              <a:t> = 0,1055</a:t>
            </a:r>
          </a:p>
          <a:p>
            <a:r>
              <a:rPr lang="id-ID" dirty="0" err="1"/>
              <a:t>Loss</a:t>
            </a:r>
            <a:r>
              <a:rPr lang="id-ID" dirty="0"/>
              <a:t> Validasi = 0,7771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705B8A-6C36-4C79-A4A8-8D29BC60DE5D}"/>
              </a:ext>
            </a:extLst>
          </p:cNvPr>
          <p:cNvSpPr txBox="1">
            <a:spLocks/>
          </p:cNvSpPr>
          <p:nvPr/>
        </p:nvSpPr>
        <p:spPr>
          <a:xfrm>
            <a:off x="7251651" y="5194852"/>
            <a:ext cx="3111549" cy="135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  <a:p>
            <a:r>
              <a:rPr lang="id-ID" dirty="0" err="1"/>
              <a:t>Loss</a:t>
            </a:r>
            <a:r>
              <a:rPr lang="id-ID" dirty="0"/>
              <a:t> </a:t>
            </a:r>
            <a:r>
              <a:rPr lang="id-ID" dirty="0" err="1"/>
              <a:t>Train</a:t>
            </a:r>
            <a:r>
              <a:rPr lang="id-ID" dirty="0"/>
              <a:t> = 0,3181</a:t>
            </a:r>
          </a:p>
          <a:p>
            <a:r>
              <a:rPr lang="id-ID" dirty="0" err="1"/>
              <a:t>Loss</a:t>
            </a:r>
            <a:r>
              <a:rPr lang="id-ID" dirty="0"/>
              <a:t> Validasi = 0,4990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1B88FAC-67C7-43CB-8FA3-A6BE3F44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47" y="1805609"/>
            <a:ext cx="5865282" cy="35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99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2307-086C-41F5-B10E-EDF8EC26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Confussion</a:t>
            </a:r>
            <a:r>
              <a:rPr lang="id-ID" dirty="0"/>
              <a:t> Matrix VGG-16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75CEE1-6A89-4C42-971F-262B55167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3" y="1770761"/>
            <a:ext cx="6038950" cy="38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099EE1D-F15E-4FD8-BD6F-E743C867F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77" y="1751897"/>
            <a:ext cx="6098316" cy="387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1B7FA0-4EE3-4DBB-BF5C-8E9BC788B86B}"/>
              </a:ext>
            </a:extLst>
          </p:cNvPr>
          <p:cNvSpPr txBox="1">
            <a:spLocks/>
          </p:cNvSpPr>
          <p:nvPr/>
        </p:nvSpPr>
        <p:spPr>
          <a:xfrm>
            <a:off x="1589522" y="5870052"/>
            <a:ext cx="2594466" cy="47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C9366D-7BC5-438E-B6AC-C0C2309F185C}"/>
              </a:ext>
            </a:extLst>
          </p:cNvPr>
          <p:cNvSpPr txBox="1">
            <a:spLocks/>
          </p:cNvSpPr>
          <p:nvPr/>
        </p:nvSpPr>
        <p:spPr>
          <a:xfrm>
            <a:off x="6710780" y="5870052"/>
            <a:ext cx="2870541" cy="47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4499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1420-FF82-4E10-9EAB-91BA41E6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AUC ROC </a:t>
            </a:r>
            <a:r>
              <a:rPr lang="id-ID" dirty="0" err="1"/>
              <a:t>Score</a:t>
            </a:r>
            <a:endParaRPr lang="id-ID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FE079A-4EB6-4A95-8513-BF8AB28FD2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5" y="1965960"/>
            <a:ext cx="5666468" cy="378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59C62E-A140-41EA-988D-09BD9F9C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33" y="1800828"/>
            <a:ext cx="5913654" cy="395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D44715-4128-4A60-A02F-B77A283AFB23}"/>
              </a:ext>
            </a:extLst>
          </p:cNvPr>
          <p:cNvSpPr txBox="1">
            <a:spLocks/>
          </p:cNvSpPr>
          <p:nvPr/>
        </p:nvSpPr>
        <p:spPr>
          <a:xfrm>
            <a:off x="1625529" y="5809895"/>
            <a:ext cx="2870540" cy="782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  <a:p>
            <a:r>
              <a:rPr lang="id-ID" dirty="0"/>
              <a:t>AUC ROC </a:t>
            </a:r>
            <a:r>
              <a:rPr lang="id-ID" dirty="0" err="1"/>
              <a:t>score</a:t>
            </a:r>
            <a:r>
              <a:rPr lang="id-ID" dirty="0"/>
              <a:t> : 0,8956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A49072-B5A1-4DC5-98C6-363A59D95907}"/>
              </a:ext>
            </a:extLst>
          </p:cNvPr>
          <p:cNvSpPr txBox="1">
            <a:spLocks/>
          </p:cNvSpPr>
          <p:nvPr/>
        </p:nvSpPr>
        <p:spPr>
          <a:xfrm>
            <a:off x="6861979" y="5750781"/>
            <a:ext cx="3188594" cy="987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  <a:p>
            <a:r>
              <a:rPr lang="id-ID" dirty="0"/>
              <a:t>AUC ROC </a:t>
            </a:r>
            <a:r>
              <a:rPr lang="id-ID" dirty="0" err="1"/>
              <a:t>Score</a:t>
            </a:r>
            <a:r>
              <a:rPr lang="id-ID" dirty="0"/>
              <a:t> : 0,9069</a:t>
            </a:r>
          </a:p>
        </p:txBody>
      </p:sp>
    </p:spTree>
    <p:extLst>
      <p:ext uri="{BB962C8B-B14F-4D97-AF65-F5344CB8AC3E}">
        <p14:creationId xmlns:p14="http://schemas.microsoft.com/office/powerpoint/2010/main" val="2936772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8DC1-4DD0-41CF-8F09-87E1D047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179443"/>
          </a:xfrm>
        </p:spPr>
        <p:txBody>
          <a:bodyPr/>
          <a:lstStyle/>
          <a:p>
            <a:r>
              <a:rPr lang="id-ID" dirty="0" err="1"/>
              <a:t>Classification</a:t>
            </a:r>
            <a:r>
              <a:rPr lang="id-ID" dirty="0"/>
              <a:t> </a:t>
            </a:r>
            <a:r>
              <a:rPr lang="id-ID" dirty="0" err="1"/>
              <a:t>Report</a:t>
            </a:r>
            <a:r>
              <a:rPr lang="id-ID" dirty="0"/>
              <a:t> VGG-16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A1652D-11AD-46C3-9CE5-E867E534E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69" y="1789043"/>
            <a:ext cx="5085055" cy="4180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3EE19-513C-4B12-956C-079DF19D2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78" y="1807662"/>
            <a:ext cx="4767312" cy="4162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F4B78B-EFAE-4780-A1DD-D2655FA9D44E}"/>
              </a:ext>
            </a:extLst>
          </p:cNvPr>
          <p:cNvSpPr txBox="1">
            <a:spLocks/>
          </p:cNvSpPr>
          <p:nvPr/>
        </p:nvSpPr>
        <p:spPr>
          <a:xfrm>
            <a:off x="1854565" y="6009530"/>
            <a:ext cx="2594466" cy="47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B38D7A-4191-4106-8ABD-FFC033E0FF3C}"/>
              </a:ext>
            </a:extLst>
          </p:cNvPr>
          <p:cNvSpPr txBox="1">
            <a:spLocks/>
          </p:cNvSpPr>
          <p:nvPr/>
        </p:nvSpPr>
        <p:spPr>
          <a:xfrm>
            <a:off x="6975823" y="6009530"/>
            <a:ext cx="2870541" cy="47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6520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5A6A-68A4-43CC-8E96-A5278667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861" y="490992"/>
            <a:ext cx="3544294" cy="1356360"/>
          </a:xfrm>
        </p:spPr>
        <p:txBody>
          <a:bodyPr>
            <a:normAutofit fontScale="90000"/>
          </a:bodyPr>
          <a:lstStyle/>
          <a:p>
            <a:r>
              <a:rPr lang="id-ID" dirty="0"/>
              <a:t>Hasil dan Pembahasan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AC69-FD94-46F6-8A82-62F6A0084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5797" y="2218413"/>
            <a:ext cx="3309368" cy="3975653"/>
          </a:xfrm>
        </p:spPr>
        <p:txBody>
          <a:bodyPr>
            <a:normAutofit fontScale="92500"/>
          </a:bodyPr>
          <a:lstStyle/>
          <a:p>
            <a:r>
              <a:rPr lang="id-ID" dirty="0" err="1"/>
              <a:t>EfficientNet</a:t>
            </a:r>
            <a:r>
              <a:rPr lang="id-ID" dirty="0"/>
              <a:t> b4</a:t>
            </a:r>
          </a:p>
          <a:p>
            <a:r>
              <a:rPr lang="id-ID" dirty="0"/>
              <a:t>Digunakan perbandingan data: 80:10:10 untuk </a:t>
            </a:r>
            <a:r>
              <a:rPr lang="id-ID" dirty="0" err="1"/>
              <a:t>Train:Val:Test</a:t>
            </a:r>
            <a:endParaRPr lang="id-ID" dirty="0"/>
          </a:p>
          <a:p>
            <a:r>
              <a:rPr lang="id-ID" dirty="0"/>
              <a:t>digunakan </a:t>
            </a:r>
            <a:r>
              <a:rPr lang="id-ID" dirty="0" err="1"/>
              <a:t>weigth</a:t>
            </a:r>
            <a:r>
              <a:rPr lang="id-ID" dirty="0"/>
              <a:t> yang telah dipakai pada </a:t>
            </a:r>
            <a:r>
              <a:rPr lang="id-ID" dirty="0" err="1"/>
              <a:t>imagenet</a:t>
            </a:r>
            <a:endParaRPr lang="id-ID" dirty="0"/>
          </a:p>
          <a:p>
            <a:r>
              <a:rPr lang="id-ID" dirty="0" err="1"/>
              <a:t>Optimisasi</a:t>
            </a:r>
            <a:r>
              <a:rPr lang="id-ID" dirty="0"/>
              <a:t> yang digunakan adalah Adam </a:t>
            </a:r>
          </a:p>
          <a:p>
            <a:r>
              <a:rPr lang="id-ID" dirty="0"/>
              <a:t>Digunakan </a:t>
            </a:r>
            <a:r>
              <a:rPr lang="id-ID" dirty="0" err="1"/>
              <a:t>Softmax</a:t>
            </a:r>
            <a:r>
              <a:rPr lang="id-ID" dirty="0"/>
              <a:t> untuk fungsi aktivasi </a:t>
            </a:r>
            <a:r>
              <a:rPr lang="id-ID" dirty="0" err="1"/>
              <a:t>output</a:t>
            </a:r>
            <a:endParaRPr lang="id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083A10-29FA-4B98-8635-EA238FA1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17" y="377687"/>
            <a:ext cx="5256143" cy="314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5E55E44-3B45-4119-A728-A6DAC8A9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16" y="3429000"/>
            <a:ext cx="5256143" cy="314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4183CE-E3DE-4EF5-AF4C-F148DDDE9BA5}"/>
              </a:ext>
            </a:extLst>
          </p:cNvPr>
          <p:cNvSpPr txBox="1">
            <a:spLocks/>
          </p:cNvSpPr>
          <p:nvPr/>
        </p:nvSpPr>
        <p:spPr>
          <a:xfrm>
            <a:off x="5498191" y="2283349"/>
            <a:ext cx="2594466" cy="14961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  <a:p>
            <a:r>
              <a:rPr lang="id-ID" dirty="0"/>
              <a:t>Akurasi </a:t>
            </a:r>
            <a:r>
              <a:rPr lang="id-ID" dirty="0" err="1"/>
              <a:t>train</a:t>
            </a:r>
            <a:r>
              <a:rPr lang="id-ID" dirty="0"/>
              <a:t> = 0,9148</a:t>
            </a:r>
          </a:p>
          <a:p>
            <a:r>
              <a:rPr lang="id-ID" dirty="0"/>
              <a:t>Akurasi </a:t>
            </a:r>
            <a:r>
              <a:rPr lang="id-ID" dirty="0" err="1"/>
              <a:t>val</a:t>
            </a:r>
            <a:r>
              <a:rPr lang="id-ID" dirty="0"/>
              <a:t> = 0,8304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84671D-A109-4422-9ECF-6929B11EE7D8}"/>
              </a:ext>
            </a:extLst>
          </p:cNvPr>
          <p:cNvSpPr txBox="1">
            <a:spLocks/>
          </p:cNvSpPr>
          <p:nvPr/>
        </p:nvSpPr>
        <p:spPr>
          <a:xfrm>
            <a:off x="5519540" y="4709160"/>
            <a:ext cx="2594466" cy="14961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  <a:p>
            <a:r>
              <a:rPr lang="id-ID" dirty="0"/>
              <a:t>Akurasi </a:t>
            </a:r>
            <a:r>
              <a:rPr lang="id-ID" dirty="0" err="1"/>
              <a:t>train</a:t>
            </a:r>
            <a:r>
              <a:rPr lang="id-ID" dirty="0"/>
              <a:t> = 0,9360</a:t>
            </a:r>
          </a:p>
          <a:p>
            <a:r>
              <a:rPr lang="id-ID" dirty="0"/>
              <a:t>Akurasi </a:t>
            </a:r>
            <a:r>
              <a:rPr lang="id-ID" dirty="0" err="1"/>
              <a:t>val</a:t>
            </a:r>
            <a:r>
              <a:rPr lang="id-ID" dirty="0"/>
              <a:t> = 0,8450</a:t>
            </a:r>
          </a:p>
        </p:txBody>
      </p:sp>
    </p:spTree>
    <p:extLst>
      <p:ext uri="{BB962C8B-B14F-4D97-AF65-F5344CB8AC3E}">
        <p14:creationId xmlns:p14="http://schemas.microsoft.com/office/powerpoint/2010/main" val="4129546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6CC4-09BE-4197-A077-F5A01BD6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609600"/>
            <a:ext cx="10223390" cy="1356360"/>
          </a:xfrm>
        </p:spPr>
        <p:txBody>
          <a:bodyPr/>
          <a:lstStyle/>
          <a:p>
            <a:r>
              <a:rPr lang="id-ID" dirty="0"/>
              <a:t>Hasil dan Pembahasan (3) : </a:t>
            </a:r>
            <a:r>
              <a:rPr lang="id-ID" dirty="0" err="1"/>
              <a:t>EfficientNet</a:t>
            </a:r>
            <a:r>
              <a:rPr lang="id-ID" dirty="0"/>
              <a:t> B4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E6639AE-BDB3-496C-85A1-A689EFD14F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2076330"/>
            <a:ext cx="5752028" cy="344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056613D-6280-4DFF-8576-5EFEB33E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2" y="2076330"/>
            <a:ext cx="5694269" cy="340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970DE7-59F4-4B2E-A20A-7BD563BA66B4}"/>
              </a:ext>
            </a:extLst>
          </p:cNvPr>
          <p:cNvSpPr txBox="1">
            <a:spLocks/>
          </p:cNvSpPr>
          <p:nvPr/>
        </p:nvSpPr>
        <p:spPr>
          <a:xfrm>
            <a:off x="1648960" y="5194852"/>
            <a:ext cx="3111549" cy="135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  <a:p>
            <a:r>
              <a:rPr lang="id-ID" dirty="0" err="1"/>
              <a:t>Loss</a:t>
            </a:r>
            <a:r>
              <a:rPr lang="id-ID" dirty="0"/>
              <a:t> </a:t>
            </a:r>
            <a:r>
              <a:rPr lang="id-ID" dirty="0" err="1"/>
              <a:t>Train</a:t>
            </a:r>
            <a:r>
              <a:rPr lang="id-ID" dirty="0"/>
              <a:t> = 0, 3896</a:t>
            </a:r>
          </a:p>
          <a:p>
            <a:r>
              <a:rPr lang="id-ID" dirty="0" err="1"/>
              <a:t>Loss</a:t>
            </a:r>
            <a:r>
              <a:rPr lang="id-ID" dirty="0"/>
              <a:t> Validasi = 0,6014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A1AAAE-AFFD-4B36-8282-6CB26B95D4B3}"/>
              </a:ext>
            </a:extLst>
          </p:cNvPr>
          <p:cNvSpPr txBox="1">
            <a:spLocks/>
          </p:cNvSpPr>
          <p:nvPr/>
        </p:nvSpPr>
        <p:spPr>
          <a:xfrm>
            <a:off x="7251651" y="5194852"/>
            <a:ext cx="3111549" cy="135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  <a:p>
            <a:r>
              <a:rPr lang="id-ID" dirty="0" err="1"/>
              <a:t>Loss</a:t>
            </a:r>
            <a:r>
              <a:rPr lang="id-ID" dirty="0"/>
              <a:t> </a:t>
            </a:r>
            <a:r>
              <a:rPr lang="id-ID" dirty="0" err="1"/>
              <a:t>Train</a:t>
            </a:r>
            <a:r>
              <a:rPr lang="id-ID" dirty="0"/>
              <a:t> = 0,3039</a:t>
            </a:r>
          </a:p>
          <a:p>
            <a:r>
              <a:rPr lang="id-ID" dirty="0" err="1"/>
              <a:t>Loss</a:t>
            </a:r>
            <a:r>
              <a:rPr lang="id-ID" dirty="0"/>
              <a:t> Validasi = 0,6011</a:t>
            </a:r>
          </a:p>
        </p:txBody>
      </p:sp>
    </p:spTree>
    <p:extLst>
      <p:ext uri="{BB962C8B-B14F-4D97-AF65-F5344CB8AC3E}">
        <p14:creationId xmlns:p14="http://schemas.microsoft.com/office/powerpoint/2010/main" val="2675284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944B-4B38-48C5-8C40-9B770B06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Confussion</a:t>
            </a:r>
            <a:r>
              <a:rPr lang="id-ID" dirty="0"/>
              <a:t> Matrix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FF7E7BC-9341-4F69-A7A1-79423738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7" y="2077280"/>
            <a:ext cx="6137413" cy="390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2DFE93F-78BB-4AEE-9FA1-F2AA9309A3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071" y="2077281"/>
            <a:ext cx="6137413" cy="390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9A7E55-A55D-4D4B-A101-EF105F272648}"/>
              </a:ext>
            </a:extLst>
          </p:cNvPr>
          <p:cNvSpPr txBox="1">
            <a:spLocks/>
          </p:cNvSpPr>
          <p:nvPr/>
        </p:nvSpPr>
        <p:spPr>
          <a:xfrm>
            <a:off x="1589522" y="5870052"/>
            <a:ext cx="2594466" cy="47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13C73D-5D9B-418A-9155-02B3EFF613C8}"/>
              </a:ext>
            </a:extLst>
          </p:cNvPr>
          <p:cNvSpPr txBox="1">
            <a:spLocks/>
          </p:cNvSpPr>
          <p:nvPr/>
        </p:nvSpPr>
        <p:spPr>
          <a:xfrm>
            <a:off x="6710780" y="5870052"/>
            <a:ext cx="2870541" cy="47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8085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9B8D-75AA-496F-A33C-03267B81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AUC ROC </a:t>
            </a:r>
            <a:r>
              <a:rPr lang="id-ID" dirty="0" err="1"/>
              <a:t>Score</a:t>
            </a:r>
            <a:endParaRPr lang="id-ID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5449897-4F23-4EE8-AD9F-3749AEBB7F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88" y="1887245"/>
            <a:ext cx="5889188" cy="39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00A047F-2A79-4C29-8507-78F5C2D73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80" y="1887246"/>
            <a:ext cx="5725732" cy="38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034D5F-30AF-43EB-BB64-92A08A490C05}"/>
              </a:ext>
            </a:extLst>
          </p:cNvPr>
          <p:cNvSpPr txBox="1">
            <a:spLocks/>
          </p:cNvSpPr>
          <p:nvPr/>
        </p:nvSpPr>
        <p:spPr>
          <a:xfrm>
            <a:off x="1625529" y="5809895"/>
            <a:ext cx="2870540" cy="782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  <a:p>
            <a:r>
              <a:rPr lang="id-ID" dirty="0"/>
              <a:t>AUC ROC </a:t>
            </a:r>
            <a:r>
              <a:rPr lang="id-ID" dirty="0" err="1"/>
              <a:t>score</a:t>
            </a:r>
            <a:r>
              <a:rPr lang="id-ID" dirty="0"/>
              <a:t> : 0,8824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544307-BFE3-41A0-9E00-C85581D0F7BA}"/>
              </a:ext>
            </a:extLst>
          </p:cNvPr>
          <p:cNvSpPr txBox="1">
            <a:spLocks/>
          </p:cNvSpPr>
          <p:nvPr/>
        </p:nvSpPr>
        <p:spPr>
          <a:xfrm>
            <a:off x="6861979" y="5750781"/>
            <a:ext cx="3188594" cy="987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  <a:p>
            <a:r>
              <a:rPr lang="id-ID" dirty="0"/>
              <a:t>AUC ROC </a:t>
            </a:r>
            <a:r>
              <a:rPr lang="id-ID" dirty="0" err="1"/>
              <a:t>Score</a:t>
            </a:r>
            <a:r>
              <a:rPr lang="id-ID" dirty="0"/>
              <a:t> : 0,8991</a:t>
            </a:r>
          </a:p>
        </p:txBody>
      </p:sp>
    </p:spTree>
    <p:extLst>
      <p:ext uri="{BB962C8B-B14F-4D97-AF65-F5344CB8AC3E}">
        <p14:creationId xmlns:p14="http://schemas.microsoft.com/office/powerpoint/2010/main" val="4128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FAEFE85-D5B6-47ED-BEC6-51C034B9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2" y="609600"/>
            <a:ext cx="2828677" cy="1356360"/>
          </a:xfrm>
        </p:spPr>
        <p:txBody>
          <a:bodyPr/>
          <a:lstStyle/>
          <a:p>
            <a:r>
              <a:rPr lang="id-ID" dirty="0"/>
              <a:t>Data set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5F584FE-8517-49FF-BFBA-AC777ADD1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17" y="679173"/>
            <a:ext cx="7670568" cy="5499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CF01FF-3F3E-42E7-A779-E2737F490756}"/>
              </a:ext>
            </a:extLst>
          </p:cNvPr>
          <p:cNvSpPr txBox="1">
            <a:spLocks/>
          </p:cNvSpPr>
          <p:nvPr/>
        </p:nvSpPr>
        <p:spPr>
          <a:xfrm>
            <a:off x="8006085" y="2239617"/>
            <a:ext cx="3594157" cy="3299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/>
              <a:t>Data set diambil dengan </a:t>
            </a:r>
            <a:r>
              <a:rPr lang="id-ID" sz="2000" dirty="0" err="1"/>
              <a:t>webscrapping</a:t>
            </a:r>
            <a:r>
              <a:rPr lang="id-ID" sz="2000" dirty="0"/>
              <a:t> di </a:t>
            </a:r>
            <a:r>
              <a:rPr lang="id-ID" sz="2000" dirty="0" err="1"/>
              <a:t>website</a:t>
            </a:r>
            <a:r>
              <a:rPr lang="id-ID" sz="2000" dirty="0"/>
              <a:t> </a:t>
            </a:r>
            <a:r>
              <a:rPr lang="id-ID" sz="2000" dirty="0" err="1"/>
              <a:t>xenocanto</a:t>
            </a:r>
            <a:endParaRPr lang="id-ID" sz="2000" dirty="0"/>
          </a:p>
          <a:p>
            <a:r>
              <a:rPr lang="id-ID" sz="2000" dirty="0"/>
              <a:t>Terdapat 1518 </a:t>
            </a:r>
            <a:r>
              <a:rPr lang="id-ID" sz="2000" dirty="0" err="1"/>
              <a:t>file</a:t>
            </a:r>
            <a:r>
              <a:rPr lang="id-ID" sz="2000" dirty="0"/>
              <a:t> mp3 dengan 13 spesies burung di </a:t>
            </a:r>
            <a:r>
              <a:rPr lang="id-ID" sz="2000" dirty="0" err="1"/>
              <a:t>sumatera</a:t>
            </a:r>
            <a:endParaRPr lang="id-ID" sz="2000" dirty="0"/>
          </a:p>
          <a:p>
            <a:r>
              <a:rPr lang="id-ID" sz="2000" dirty="0"/>
              <a:t>Dilakukan pengambilan rekaman serupa dari region berbeda tetapi satu spesies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A3B234-18BE-4A6E-8BF8-B1F6D68F57E7}"/>
              </a:ext>
            </a:extLst>
          </p:cNvPr>
          <p:cNvSpPr/>
          <p:nvPr/>
        </p:nvSpPr>
        <p:spPr>
          <a:xfrm>
            <a:off x="7900067" y="484264"/>
            <a:ext cx="1200937" cy="1200937"/>
          </a:xfrm>
          <a:prstGeom prst="ellipse">
            <a:avLst/>
          </a:prstGeom>
          <a:solidFill>
            <a:schemeClr val="accent5">
              <a:hueOff val="5437504"/>
              <a:satOff val="-31742"/>
              <a:lumOff val="-2549"/>
              <a:alpha val="3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437504"/>
              <a:satOff val="-31742"/>
              <a:lumOff val="-2549"/>
              <a:alphaOff val="0"/>
            </a:schemeClr>
          </a:fillRef>
          <a:effectRef idx="0">
            <a:schemeClr val="accent5">
              <a:hueOff val="5437504"/>
              <a:satOff val="-31742"/>
              <a:lumOff val="-2549"/>
              <a:alphaOff val="0"/>
            </a:schemeClr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19E5D-7480-47A8-8429-B284D7AB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920" y="2609163"/>
            <a:ext cx="2597147" cy="192307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DF6017-71EC-4DD9-B18E-CB48DEBFD944}"/>
              </a:ext>
            </a:extLst>
          </p:cNvPr>
          <p:cNvSpPr txBox="1">
            <a:spLocks/>
          </p:cNvSpPr>
          <p:nvPr/>
        </p:nvSpPr>
        <p:spPr>
          <a:xfrm>
            <a:off x="5302920" y="2305994"/>
            <a:ext cx="1029714" cy="2930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id-ID" sz="2000" dirty="0" err="1">
                <a:solidFill>
                  <a:schemeClr val="tx1"/>
                </a:solidFill>
              </a:rPr>
              <a:t>Score</a:t>
            </a:r>
            <a:endParaRPr lang="id-ID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54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6EDC9-DC8F-4C40-BDD1-636394CC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Classification</a:t>
            </a:r>
            <a:r>
              <a:rPr lang="id-ID" dirty="0"/>
              <a:t> </a:t>
            </a:r>
            <a:r>
              <a:rPr lang="id-ID" dirty="0" err="1"/>
              <a:t>Report</a:t>
            </a:r>
            <a:endParaRPr lang="id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451C23-4E43-450E-AAFE-17854C7EC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12" y="1965959"/>
            <a:ext cx="4614381" cy="3891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76527-4ED8-46B9-AA2E-DC359F7D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66" y="1965959"/>
            <a:ext cx="4583855" cy="38915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AF84CD-4384-49C0-89EB-FC418E10B9C2}"/>
              </a:ext>
            </a:extLst>
          </p:cNvPr>
          <p:cNvSpPr txBox="1">
            <a:spLocks/>
          </p:cNvSpPr>
          <p:nvPr/>
        </p:nvSpPr>
        <p:spPr>
          <a:xfrm>
            <a:off x="1854565" y="6009530"/>
            <a:ext cx="2594466" cy="47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Adam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63A586-FE53-4093-97EA-5A2E55BA9E27}"/>
              </a:ext>
            </a:extLst>
          </p:cNvPr>
          <p:cNvSpPr txBox="1">
            <a:spLocks/>
          </p:cNvSpPr>
          <p:nvPr/>
        </p:nvSpPr>
        <p:spPr>
          <a:xfrm>
            <a:off x="6975823" y="6009530"/>
            <a:ext cx="2870541" cy="47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8399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8176-1630-456E-8E6F-CD8CC5B6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Perbandingan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A5C85A0-0288-46D0-8CB5-DC4B072B2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419385"/>
              </p:ext>
            </p:extLst>
          </p:nvPr>
        </p:nvGraphicFramePr>
        <p:xfrm>
          <a:off x="1143000" y="2057400"/>
          <a:ext cx="9872667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963">
                  <a:extLst>
                    <a:ext uri="{9D8B030D-6E8A-4147-A177-3AD203B41FA5}">
                      <a16:colId xmlns:a16="http://schemas.microsoft.com/office/drawing/2014/main" val="79107494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313697820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503741229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80588217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64859889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608312614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758521042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810277588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368252563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d-ID" dirty="0"/>
                        <a:t>Model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d-ID" dirty="0" err="1"/>
                        <a:t>Optimisasi</a:t>
                      </a:r>
                      <a:r>
                        <a:rPr lang="id-ID" dirty="0"/>
                        <a:t> : Adam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dirty="0" err="1"/>
                        <a:t>Optimisasi</a:t>
                      </a:r>
                      <a:r>
                        <a:rPr lang="id-ID" dirty="0"/>
                        <a:t>: </a:t>
                      </a:r>
                      <a:r>
                        <a:rPr lang="id-ID" dirty="0" err="1"/>
                        <a:t>RMSProp</a:t>
                      </a:r>
                      <a:endParaRPr lang="id-ID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18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Accuracy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loss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AUC ROC </a:t>
                      </a:r>
                      <a:r>
                        <a:rPr lang="id-ID" dirty="0" err="1"/>
                        <a:t>Score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F1 </a:t>
                      </a:r>
                      <a:r>
                        <a:rPr lang="id-ID" dirty="0" err="1"/>
                        <a:t>Score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Accuracy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err="1"/>
                        <a:t>loss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AUC ROC </a:t>
                      </a:r>
                      <a:r>
                        <a:rPr lang="id-ID" dirty="0" err="1"/>
                        <a:t>Score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F1 </a:t>
                      </a:r>
                      <a:r>
                        <a:rPr lang="id-ID" dirty="0" err="1"/>
                        <a:t>Score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91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err="1"/>
                        <a:t>ResNet</a:t>
                      </a:r>
                      <a:r>
                        <a:rPr lang="id-ID" dirty="0"/>
                        <a:t>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54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/>
                        <a:t>VGG-16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7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err="1"/>
                        <a:t>Efficient</a:t>
                      </a:r>
                      <a:r>
                        <a:rPr lang="id-ID" dirty="0"/>
                        <a:t> Net 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51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459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2ED4-D538-4EE4-82E0-411CE28E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143A6-0DC1-4D90-8F87-129D994E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Model </a:t>
            </a:r>
            <a:r>
              <a:rPr lang="id-ID" dirty="0" err="1"/>
              <a:t>ResNet</a:t>
            </a:r>
            <a:r>
              <a:rPr lang="id-ID" dirty="0"/>
              <a:t> 50 merupakan model terbaik untuk klasifikasi suara burung di Pulau Sumatera, karena lebih cepat dengan 7 </a:t>
            </a:r>
            <a:r>
              <a:rPr lang="id-ID" dirty="0" err="1"/>
              <a:t>epoch</a:t>
            </a:r>
            <a:r>
              <a:rPr lang="id-ID" dirty="0"/>
              <a:t> dan akurasi yang lebih tinggi yaitu 88% </a:t>
            </a:r>
          </a:p>
          <a:p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r>
              <a:rPr lang="id-ID" dirty="0"/>
              <a:t> lebih cepat konvergen menuju nol di bandingkan dengan </a:t>
            </a:r>
            <a:r>
              <a:rPr lang="id-ID" dirty="0" err="1"/>
              <a:t>Optimisasi</a:t>
            </a:r>
            <a:r>
              <a:rPr lang="id-ID" dirty="0"/>
              <a:t> Adam untuk klasifikasi suara burung pulau Sumatera</a:t>
            </a:r>
          </a:p>
          <a:p>
            <a:r>
              <a:rPr lang="id-ID" dirty="0"/>
              <a:t>Data </a:t>
            </a:r>
            <a:r>
              <a:rPr lang="id-ID" dirty="0" err="1"/>
              <a:t>Augmentasi</a:t>
            </a:r>
            <a:r>
              <a:rPr lang="id-ID" dirty="0"/>
              <a:t> berhasil menaikkan akurasi untuk fitur </a:t>
            </a:r>
            <a:r>
              <a:rPr lang="id-ID" dirty="0" err="1"/>
              <a:t>Melspectrogram</a:t>
            </a:r>
            <a:endParaRPr lang="id-ID" dirty="0"/>
          </a:p>
          <a:p>
            <a:r>
              <a:rPr lang="id-ID" dirty="0"/>
              <a:t>Klasifikasi </a:t>
            </a:r>
            <a:r>
              <a:rPr lang="id-ID" dirty="0" err="1"/>
              <a:t>Multiclass</a:t>
            </a:r>
            <a:r>
              <a:rPr lang="id-ID" dirty="0"/>
              <a:t> data suara dengan fitur </a:t>
            </a:r>
            <a:r>
              <a:rPr lang="id-ID" dirty="0" err="1"/>
              <a:t>melspectrogram</a:t>
            </a:r>
            <a:r>
              <a:rPr lang="id-ID" dirty="0"/>
              <a:t> dapat menggunakan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r>
              <a:rPr lang="id-ID" dirty="0"/>
              <a:t> untuk meningkatkan akurasi</a:t>
            </a:r>
          </a:p>
          <a:p>
            <a:r>
              <a:rPr lang="id-ID" dirty="0"/>
              <a:t>AUC ROC </a:t>
            </a:r>
            <a:r>
              <a:rPr lang="id-ID" dirty="0" err="1"/>
              <a:t>score</a:t>
            </a:r>
            <a:r>
              <a:rPr lang="id-ID" dirty="0"/>
              <a:t> pada </a:t>
            </a:r>
            <a:r>
              <a:rPr lang="id-ID" dirty="0" err="1"/>
              <a:t>optimisasi</a:t>
            </a:r>
            <a:r>
              <a:rPr lang="id-ID" dirty="0"/>
              <a:t> </a:t>
            </a:r>
            <a:r>
              <a:rPr lang="id-ID" dirty="0" err="1"/>
              <a:t>RMSprop</a:t>
            </a:r>
            <a:r>
              <a:rPr lang="id-ID" dirty="0"/>
              <a:t> dapat menurunkan </a:t>
            </a:r>
            <a:r>
              <a:rPr lang="id-ID" dirty="0" err="1"/>
              <a:t>false</a:t>
            </a:r>
            <a:r>
              <a:rPr lang="id-ID" dirty="0"/>
              <a:t> </a:t>
            </a:r>
            <a:r>
              <a:rPr lang="id-ID" dirty="0" err="1"/>
              <a:t>positive</a:t>
            </a:r>
            <a:r>
              <a:rPr lang="id-ID" dirty="0"/>
              <a:t> </a:t>
            </a:r>
            <a:r>
              <a:rPr lang="id-ID" dirty="0" err="1"/>
              <a:t>rate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0604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687991-3761-4D84-B34D-73268DAD55A3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/>
              <a:t>Metode 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6F7B9-CE25-4507-8ADC-3F47092B30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0" y="1832113"/>
            <a:ext cx="6020738" cy="4253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82EBB0-6F3F-4709-B96C-37DB7052BDCB}"/>
              </a:ext>
            </a:extLst>
          </p:cNvPr>
          <p:cNvSpPr/>
          <p:nvPr/>
        </p:nvSpPr>
        <p:spPr>
          <a:xfrm>
            <a:off x="5446643" y="3127513"/>
            <a:ext cx="1073427" cy="450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7821E-E648-43B5-8208-23B80D6CD6FF}"/>
              </a:ext>
            </a:extLst>
          </p:cNvPr>
          <p:cNvSpPr/>
          <p:nvPr/>
        </p:nvSpPr>
        <p:spPr>
          <a:xfrm>
            <a:off x="5466520" y="4337436"/>
            <a:ext cx="1073427" cy="450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226597-EBB0-41A1-B48B-A07058E10AE1}"/>
              </a:ext>
            </a:extLst>
          </p:cNvPr>
          <p:cNvSpPr/>
          <p:nvPr/>
        </p:nvSpPr>
        <p:spPr>
          <a:xfrm>
            <a:off x="2933233" y="5508597"/>
            <a:ext cx="1789043" cy="779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7BF39-69B5-4CA8-9152-04CCB7207F67}"/>
              </a:ext>
            </a:extLst>
          </p:cNvPr>
          <p:cNvSpPr txBox="1"/>
          <p:nvPr/>
        </p:nvSpPr>
        <p:spPr>
          <a:xfrm>
            <a:off x="2827214" y="5508597"/>
            <a:ext cx="2001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err="1"/>
              <a:t>Classification</a:t>
            </a:r>
            <a:endParaRPr lang="id-ID" dirty="0"/>
          </a:p>
          <a:p>
            <a:pPr algn="ctr"/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Birds</a:t>
            </a:r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12EEC-E2F8-418A-A42E-65D26FFB9339}"/>
              </a:ext>
            </a:extLst>
          </p:cNvPr>
          <p:cNvSpPr txBox="1"/>
          <p:nvPr/>
        </p:nvSpPr>
        <p:spPr>
          <a:xfrm>
            <a:off x="7175391" y="816450"/>
            <a:ext cx="3511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Penelitian 1 : Fokus pada </a:t>
            </a:r>
            <a:r>
              <a:rPr lang="id-ID" sz="2000" dirty="0" err="1"/>
              <a:t>Deep</a:t>
            </a:r>
            <a:r>
              <a:rPr lang="id-ID" sz="2000" dirty="0"/>
              <a:t> </a:t>
            </a:r>
            <a:r>
              <a:rPr lang="id-ID" sz="2000" dirty="0" err="1"/>
              <a:t>Residual</a:t>
            </a:r>
            <a:r>
              <a:rPr lang="id-ID" sz="2000" dirty="0"/>
              <a:t> Neural Network yaitu ResNet50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82D33-C417-47E7-B2FC-1843E296F2D3}"/>
              </a:ext>
            </a:extLst>
          </p:cNvPr>
          <p:cNvSpPr txBox="1"/>
          <p:nvPr/>
        </p:nvSpPr>
        <p:spPr>
          <a:xfrm>
            <a:off x="7163738" y="1832113"/>
            <a:ext cx="3511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Penelitian 2 : Digunakan Model Transfer </a:t>
            </a:r>
            <a:r>
              <a:rPr lang="id-ID" sz="2000" dirty="0" err="1"/>
              <a:t>Learning</a:t>
            </a:r>
            <a:r>
              <a:rPr lang="id-ID" sz="2000" dirty="0"/>
              <a:t> Vgg-16 dan </a:t>
            </a:r>
            <a:r>
              <a:rPr lang="id-ID" sz="2000" dirty="0" err="1"/>
              <a:t>EfficientNet</a:t>
            </a:r>
            <a:r>
              <a:rPr lang="id-ID" sz="2000" dirty="0"/>
              <a:t> B4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B4B13F-F648-4292-9C22-FEDC6407FB06}"/>
              </a:ext>
            </a:extLst>
          </p:cNvPr>
          <p:cNvSpPr/>
          <p:nvPr/>
        </p:nvSpPr>
        <p:spPr>
          <a:xfrm>
            <a:off x="6864628" y="215981"/>
            <a:ext cx="1200937" cy="1200937"/>
          </a:xfrm>
          <a:prstGeom prst="ellipse">
            <a:avLst/>
          </a:prstGeom>
          <a:solidFill>
            <a:schemeClr val="accent5">
              <a:hueOff val="5437504"/>
              <a:satOff val="-31742"/>
              <a:lumOff val="-2549"/>
              <a:alpha val="3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437504"/>
              <a:satOff val="-31742"/>
              <a:lumOff val="-2549"/>
              <a:alphaOff val="0"/>
            </a:schemeClr>
          </a:fillRef>
          <a:effectRef idx="0">
            <a:schemeClr val="accent5">
              <a:hueOff val="5437504"/>
              <a:satOff val="-31742"/>
              <a:lumOff val="-2549"/>
              <a:alphaOff val="0"/>
            </a:schemeClr>
          </a:effectRef>
          <a:fontRef idx="minor"/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E7FD83-231A-4CCB-BD1A-2CD499FA9E7C}"/>
              </a:ext>
            </a:extLst>
          </p:cNvPr>
          <p:cNvSpPr/>
          <p:nvPr/>
        </p:nvSpPr>
        <p:spPr>
          <a:xfrm>
            <a:off x="9848063" y="1739475"/>
            <a:ext cx="1200937" cy="1200937"/>
          </a:xfrm>
          <a:prstGeom prst="ellipse">
            <a:avLst/>
          </a:prstGeom>
          <a:solidFill>
            <a:schemeClr val="accent5">
              <a:hueOff val="5437504"/>
              <a:satOff val="-31742"/>
              <a:lumOff val="-2549"/>
              <a:alpha val="3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437504"/>
              <a:satOff val="-31742"/>
              <a:lumOff val="-2549"/>
              <a:alphaOff val="0"/>
            </a:schemeClr>
          </a:fillRef>
          <a:effectRef idx="0">
            <a:schemeClr val="accent5">
              <a:hueOff val="5437504"/>
              <a:satOff val="-31742"/>
              <a:lumOff val="-2549"/>
              <a:alphaOff val="0"/>
            </a:schemeClr>
          </a:effectRef>
          <a:fontRef idx="minor"/>
        </p:style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10C59A-7D3F-4102-A3DF-BE6B88A60685}"/>
              </a:ext>
            </a:extLst>
          </p:cNvPr>
          <p:cNvSpPr txBox="1">
            <a:spLocks/>
          </p:cNvSpPr>
          <p:nvPr/>
        </p:nvSpPr>
        <p:spPr>
          <a:xfrm>
            <a:off x="6970643" y="4425420"/>
            <a:ext cx="4691269" cy="1822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Package</a:t>
            </a:r>
            <a:r>
              <a:rPr lang="id-ID" dirty="0"/>
              <a:t> </a:t>
            </a:r>
            <a:r>
              <a:rPr lang="id-ID" dirty="0" err="1"/>
              <a:t>Python</a:t>
            </a:r>
            <a:r>
              <a:rPr lang="id-ID" dirty="0"/>
              <a:t> yang digunakan:</a:t>
            </a:r>
          </a:p>
          <a:p>
            <a:r>
              <a:rPr lang="id-ID" dirty="0" err="1"/>
              <a:t>Tensorflow</a:t>
            </a:r>
            <a:r>
              <a:rPr lang="id-ID" dirty="0"/>
              <a:t> Keras, </a:t>
            </a:r>
            <a:r>
              <a:rPr lang="id-ID" dirty="0" err="1"/>
              <a:t>Librosa</a:t>
            </a:r>
            <a:r>
              <a:rPr lang="id-ID" dirty="0"/>
              <a:t> (mel </a:t>
            </a:r>
            <a:r>
              <a:rPr lang="id-ID" dirty="0" err="1"/>
              <a:t>spectrogram</a:t>
            </a:r>
            <a:r>
              <a:rPr lang="id-ID" dirty="0"/>
              <a:t>), </a:t>
            </a:r>
            <a:r>
              <a:rPr lang="id-ID" dirty="0" err="1"/>
              <a:t>Pandas</a:t>
            </a:r>
            <a:r>
              <a:rPr lang="id-ID" dirty="0"/>
              <a:t>, </a:t>
            </a:r>
            <a:r>
              <a:rPr lang="id-ID" dirty="0" err="1"/>
              <a:t>Numpy</a:t>
            </a:r>
            <a:r>
              <a:rPr lang="id-ID" dirty="0"/>
              <a:t>, </a:t>
            </a:r>
            <a:r>
              <a:rPr lang="id-ID" dirty="0" err="1"/>
              <a:t>ScikitLearn</a:t>
            </a:r>
            <a:r>
              <a:rPr lang="id-ID" dirty="0"/>
              <a:t>, dan </a:t>
            </a:r>
            <a:r>
              <a:rPr lang="id-ID" dirty="0" err="1"/>
              <a:t>Matplotlib</a:t>
            </a:r>
            <a:r>
              <a:rPr lang="id-ID" dirty="0"/>
              <a:t> serta </a:t>
            </a:r>
            <a:r>
              <a:rPr lang="id-ID" dirty="0" err="1"/>
              <a:t>Seaborn</a:t>
            </a:r>
            <a:endParaRPr lang="id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09B2CC-3503-4128-8851-C4102AFB8909}"/>
              </a:ext>
            </a:extLst>
          </p:cNvPr>
          <p:cNvSpPr/>
          <p:nvPr/>
        </p:nvSpPr>
        <p:spPr>
          <a:xfrm>
            <a:off x="6970643" y="2824686"/>
            <a:ext cx="1200937" cy="1200937"/>
          </a:xfrm>
          <a:prstGeom prst="ellipse">
            <a:avLst/>
          </a:prstGeom>
          <a:solidFill>
            <a:schemeClr val="accent5">
              <a:hueOff val="5437504"/>
              <a:satOff val="-31742"/>
              <a:lumOff val="-2549"/>
              <a:alpha val="3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437504"/>
              <a:satOff val="-31742"/>
              <a:lumOff val="-2549"/>
              <a:alphaOff val="0"/>
            </a:schemeClr>
          </a:fillRef>
          <a:effectRef idx="0">
            <a:schemeClr val="accent5">
              <a:hueOff val="5437504"/>
              <a:satOff val="-31742"/>
              <a:lumOff val="-2549"/>
              <a:alphaOff val="0"/>
            </a:schemeClr>
          </a:effectRef>
          <a:fontRef idx="minor"/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4275D-05FC-4E25-B75C-4889220B9D5A}"/>
              </a:ext>
            </a:extLst>
          </p:cNvPr>
          <p:cNvSpPr txBox="1"/>
          <p:nvPr/>
        </p:nvSpPr>
        <p:spPr>
          <a:xfrm>
            <a:off x="7306014" y="3232215"/>
            <a:ext cx="3511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Penelitian 3 : Digunakan Model Transfer </a:t>
            </a:r>
            <a:r>
              <a:rPr lang="id-ID" sz="2000" dirty="0" err="1"/>
              <a:t>Learning</a:t>
            </a:r>
            <a:r>
              <a:rPr lang="id-ID" sz="2000" dirty="0"/>
              <a:t> </a:t>
            </a:r>
            <a:r>
              <a:rPr lang="id-ID" sz="2000" dirty="0" err="1"/>
              <a:t>DenseNet</a:t>
            </a:r>
            <a:r>
              <a:rPr lang="id-ID" sz="2000" dirty="0"/>
              <a:t> dan </a:t>
            </a:r>
            <a:r>
              <a:rPr lang="id-ID" sz="2000" dirty="0" err="1"/>
              <a:t>Xception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78273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FE63-059C-4269-AACB-F0E2C294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Data </a:t>
            </a:r>
            <a:r>
              <a:rPr lang="id-ID" dirty="0" err="1"/>
              <a:t>Processing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C5E342-DD8A-4BBC-8B17-BB57EC8DD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447158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065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1C7F34D-752D-4B47-8A3A-2D219545F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3" y="1288431"/>
            <a:ext cx="3603272" cy="236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42418-7442-4662-BBDF-2935B8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798" y="1331383"/>
            <a:ext cx="3376634" cy="227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CBAB374-D6DC-4B46-BA83-1EA3FA4DC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67" y="1221691"/>
            <a:ext cx="3603273" cy="24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788E293-5413-4A94-A2A8-E433E8C7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565" y="4048721"/>
            <a:ext cx="32670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6A9F87C6-985D-4BEE-AF49-9E00B773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075" y="4048721"/>
            <a:ext cx="33432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F9CA19AB-51AE-4AB7-B273-96B189D32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6768" y="3177275"/>
            <a:ext cx="732116" cy="732116"/>
          </a:xfrm>
          <a:prstGeom prst="rect">
            <a:avLst/>
          </a:prstGeom>
        </p:spPr>
      </p:pic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AE9E1317-CCF0-4E1A-8358-525AEC5C7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0993" y="3052475"/>
            <a:ext cx="732116" cy="73211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5E65BA-E0A5-4845-8329-0AB80F6D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28" y="164942"/>
            <a:ext cx="9875520" cy="1356360"/>
          </a:xfrm>
        </p:spPr>
        <p:txBody>
          <a:bodyPr/>
          <a:lstStyle/>
          <a:p>
            <a:r>
              <a:rPr lang="id-ID" dirty="0"/>
              <a:t>Transformasi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FECFB-A3E2-4C3A-80C9-014DE795328C}"/>
              </a:ext>
            </a:extLst>
          </p:cNvPr>
          <p:cNvSpPr txBox="1"/>
          <p:nvPr/>
        </p:nvSpPr>
        <p:spPr>
          <a:xfrm>
            <a:off x="2367650" y="4048721"/>
            <a:ext cx="1895176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/>
              <a:t>Mel </a:t>
            </a:r>
            <a:r>
              <a:rPr lang="id-ID" dirty="0" err="1"/>
              <a:t>Spectrogram</a:t>
            </a:r>
            <a:endParaRPr lang="id-ID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1E0DDD-99FE-4145-A822-663C9B0FFF13}"/>
              </a:ext>
            </a:extLst>
          </p:cNvPr>
          <p:cNvSpPr txBox="1">
            <a:spLocks/>
          </p:cNvSpPr>
          <p:nvPr/>
        </p:nvSpPr>
        <p:spPr>
          <a:xfrm>
            <a:off x="422596" y="4573242"/>
            <a:ext cx="3594157" cy="180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/>
              <a:t>Parameter </a:t>
            </a:r>
            <a:r>
              <a:rPr lang="id-ID" sz="2000" dirty="0" err="1"/>
              <a:t>MelSpectrogram</a:t>
            </a:r>
            <a:r>
              <a:rPr lang="id-ID" sz="2000" dirty="0"/>
              <a:t> yang digunakan adalah:</a:t>
            </a:r>
          </a:p>
          <a:p>
            <a:r>
              <a:rPr lang="id-ID" sz="2000" dirty="0" err="1"/>
              <a:t>n_fft</a:t>
            </a:r>
            <a:r>
              <a:rPr lang="id-ID" sz="2000" dirty="0"/>
              <a:t>=1024, </a:t>
            </a:r>
            <a:r>
              <a:rPr lang="id-ID" sz="2000" dirty="0" err="1"/>
              <a:t>hop_size</a:t>
            </a:r>
            <a:r>
              <a:rPr lang="id-ID" sz="2000" dirty="0"/>
              <a:t>=1024, </a:t>
            </a:r>
            <a:r>
              <a:rPr lang="id-ID" sz="2000" dirty="0" err="1"/>
              <a:t>n_mels</a:t>
            </a:r>
            <a:r>
              <a:rPr lang="id-ID" sz="2000" dirty="0"/>
              <a:t>= 128, </a:t>
            </a:r>
            <a:r>
              <a:rPr lang="id-ID" sz="2000" dirty="0" err="1"/>
              <a:t>win_size</a:t>
            </a:r>
            <a:r>
              <a:rPr lang="id-ID" sz="2000" dirty="0"/>
              <a:t>=512, </a:t>
            </a:r>
            <a:r>
              <a:rPr lang="id-ID" sz="2000" dirty="0" err="1"/>
              <a:t>win_type</a:t>
            </a:r>
            <a:r>
              <a:rPr lang="id-ID" sz="2000" dirty="0"/>
              <a:t> = </a:t>
            </a:r>
            <a:r>
              <a:rPr lang="id-ID" sz="2000" dirty="0" err="1"/>
              <a:t>hann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48070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5033-FBFD-4873-ADB7-5074AF4F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577755"/>
          </a:xfrm>
        </p:spPr>
        <p:txBody>
          <a:bodyPr>
            <a:normAutofit fontScale="90000"/>
          </a:bodyPr>
          <a:lstStyle/>
          <a:p>
            <a:r>
              <a:rPr lang="id-ID" dirty="0"/>
              <a:t>Metode 3 : </a:t>
            </a:r>
            <a:r>
              <a:rPr lang="id-ID" dirty="0" err="1"/>
              <a:t>EfficientNet</a:t>
            </a:r>
            <a:r>
              <a:rPr lang="id-ID" dirty="0"/>
              <a:t> B0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4AD65-9B71-452B-B2EC-8EC4CB9B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0" y="1281256"/>
            <a:ext cx="4149223" cy="53515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8ACB7E-5AE4-47C9-A39A-2716EDFCB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639" y="1738064"/>
            <a:ext cx="4754880" cy="402336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000091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1330</TotalTime>
  <Words>1153</Words>
  <Application>Microsoft Office PowerPoint</Application>
  <PresentationFormat>Widescreen</PresentationFormat>
  <Paragraphs>307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Corbel</vt:lpstr>
      <vt:lpstr>Basis</vt:lpstr>
      <vt:lpstr>Implementasi Transfer Learning pada Deep Neural Network Untuk Identifikasi Suara Burung di Pulau Sumatera</vt:lpstr>
      <vt:lpstr>Outline</vt:lpstr>
      <vt:lpstr>Pendahuluan : Why Bioacoustic Monitoring?</vt:lpstr>
      <vt:lpstr>PowerPoint Presentation</vt:lpstr>
      <vt:lpstr>Data set</vt:lpstr>
      <vt:lpstr>PowerPoint Presentation</vt:lpstr>
      <vt:lpstr>Data Processing</vt:lpstr>
      <vt:lpstr>Transformasi Data</vt:lpstr>
      <vt:lpstr>Metode 3 : EfficientNet B0</vt:lpstr>
      <vt:lpstr>Hasil dan Pembahasan : EfficientNet B0</vt:lpstr>
      <vt:lpstr>EfficientNet B0</vt:lpstr>
      <vt:lpstr>EfficientNet B0 : Confussion Matrix</vt:lpstr>
      <vt:lpstr>EfficientNet B0 : AUC ROC</vt:lpstr>
      <vt:lpstr>EfficientNet B0 : Classification Report</vt:lpstr>
      <vt:lpstr>Hasil dan Pembahasan: DenseNet169</vt:lpstr>
      <vt:lpstr>DenseNet169 : Accuracy</vt:lpstr>
      <vt:lpstr>DenseNet : Model Loss</vt:lpstr>
      <vt:lpstr>DenseNet : Confussion Matrix</vt:lpstr>
      <vt:lpstr>DenseNet : Classification report</vt:lpstr>
      <vt:lpstr>Densenet : AUC ROC</vt:lpstr>
      <vt:lpstr>Hasil dan Pembahasan : Xception</vt:lpstr>
      <vt:lpstr>Xception : Accuracy</vt:lpstr>
      <vt:lpstr>Xception : Model Loss</vt:lpstr>
      <vt:lpstr>Xception : Confussion Matrix</vt:lpstr>
      <vt:lpstr>Xception : Classification report</vt:lpstr>
      <vt:lpstr>Xception : AUC ROC</vt:lpstr>
      <vt:lpstr>Perbandingan</vt:lpstr>
      <vt:lpstr>Kesimpulan</vt:lpstr>
      <vt:lpstr>Thank You</vt:lpstr>
      <vt:lpstr>ResNet 50</vt:lpstr>
      <vt:lpstr>Transfer Learning: VGG-16 &amp; EfficientNet B4</vt:lpstr>
      <vt:lpstr>Hasil dan Pembahasan</vt:lpstr>
      <vt:lpstr>Akurasi dengan optimisasi Adam</vt:lpstr>
      <vt:lpstr>Loss dengan Optimisasi Adam</vt:lpstr>
      <vt:lpstr>Metrik Evaluasi</vt:lpstr>
      <vt:lpstr>AUC Score &amp; ROC Curve</vt:lpstr>
      <vt:lpstr>Akurasi dengan optimisasi RMSProp</vt:lpstr>
      <vt:lpstr>Loss dengan Optimisasi RMSProp</vt:lpstr>
      <vt:lpstr>Metrik Evaluasi</vt:lpstr>
      <vt:lpstr>AUC Score &amp; ROC Curve</vt:lpstr>
      <vt:lpstr>Hasil dan Pembahasan (2)</vt:lpstr>
      <vt:lpstr>Hasil dan Pembahasan (2) : VGG-16</vt:lpstr>
      <vt:lpstr>Confussion Matrix VGG-16</vt:lpstr>
      <vt:lpstr>AUC ROC Score</vt:lpstr>
      <vt:lpstr>Classification Report VGG-16</vt:lpstr>
      <vt:lpstr>Hasil dan Pembahasan (3)</vt:lpstr>
      <vt:lpstr>Hasil dan Pembahasan (3) : EfficientNet B4</vt:lpstr>
      <vt:lpstr>Confussion Matrix</vt:lpstr>
      <vt:lpstr>AUC ROC Score</vt:lpstr>
      <vt:lpstr>Classification Report</vt:lpstr>
      <vt:lpstr>Perbandingan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Transfer Learning pada Deep Neural Network Untuk Identifikasi Suara Burung di Pulau Sumatera</dc:title>
  <dc:creator>Ardika Satria</dc:creator>
  <cp:lastModifiedBy>Ardika Satria</cp:lastModifiedBy>
  <cp:revision>21</cp:revision>
  <dcterms:created xsi:type="dcterms:W3CDTF">2021-12-02T15:27:13Z</dcterms:created>
  <dcterms:modified xsi:type="dcterms:W3CDTF">2022-04-27T22:35:11Z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